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98" r:id="rId3"/>
    <p:sldId id="299" r:id="rId4"/>
    <p:sldId id="296" r:id="rId5"/>
    <p:sldId id="297" r:id="rId6"/>
    <p:sldId id="289" r:id="rId7"/>
    <p:sldId id="286" r:id="rId8"/>
    <p:sldId id="288" r:id="rId9"/>
    <p:sldId id="290" r:id="rId10"/>
    <p:sldId id="279" r:id="rId11"/>
    <p:sldId id="292" r:id="rId12"/>
    <p:sldId id="293" r:id="rId13"/>
    <p:sldId id="294" r:id="rId14"/>
    <p:sldId id="291" r:id="rId15"/>
    <p:sldId id="284" r:id="rId16"/>
    <p:sldId id="295" r:id="rId17"/>
  </p:sldIdLst>
  <p:sldSz cx="9720263" cy="6480175"/>
  <p:notesSz cx="6797675" cy="9926638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anose="020F0502020204030204" pitchFamily="34" charset="0"/>
        <a:ea typeface="Arial Unicode MS" pitchFamily="34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anose="020F0502020204030204" pitchFamily="34" charset="0"/>
        <a:ea typeface="Arial Unicode MS" pitchFamily="34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anose="020F0502020204030204" pitchFamily="34" charset="0"/>
        <a:ea typeface="Arial Unicode MS" pitchFamily="34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anose="020F0502020204030204" pitchFamily="34" charset="0"/>
        <a:ea typeface="Arial Unicode MS" pitchFamily="34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Calibri" panose="020F0502020204030204" pitchFamily="34" charset="0"/>
        <a:ea typeface="Arial Unicode MS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Calibri" panose="020F0502020204030204" pitchFamily="34" charset="0"/>
        <a:ea typeface="Arial Unicode MS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Calibri" panose="020F0502020204030204" pitchFamily="34" charset="0"/>
        <a:ea typeface="Arial Unicode MS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Calibri" panose="020F0502020204030204" pitchFamily="34" charset="0"/>
        <a:ea typeface="Arial Unicode MS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Calibri" panose="020F0502020204030204" pitchFamily="34" charset="0"/>
        <a:ea typeface="Arial Unicode MS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00"/>
    <a:srgbClr val="FF0000"/>
    <a:srgbClr val="580000"/>
    <a:srgbClr val="760000"/>
    <a:srgbClr val="F0EFEE"/>
    <a:srgbClr val="F4D3C4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Stile chiaro 1 - Color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876" autoAdjust="0"/>
  </p:normalViewPr>
  <p:slideViewPr>
    <p:cSldViewPr>
      <p:cViewPr varScale="1">
        <p:scale>
          <a:sx n="90" d="100"/>
          <a:sy n="90" d="100"/>
        </p:scale>
        <p:origin x="998" y="53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8BAB9071-15BD-4F75-A79A-0049F60387F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 sz="1200">
                <a:latin typeface="Calibri" pitchFamily="32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89E0138-9B5C-4E46-841E-16C2CB056B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 sz="1200">
                <a:latin typeface="Calibri" pitchFamily="32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fld id="{75CB1C14-AAFF-4601-81C5-36F89F25EC3D}" type="datetimeFigureOut">
              <a:rPr lang="it-IT"/>
              <a:pPr>
                <a:defRPr/>
              </a:pPr>
              <a:t>22/12/2021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62862C0-3A08-4C65-A169-7AD115FBD87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 sz="1200">
                <a:latin typeface="Calibri" pitchFamily="32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7EA6B78-1B6B-4108-B405-89B48A95A7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200">
                <a:ea typeface="+mn-ea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fld id="{CAEF5496-71AE-4DCD-B2C1-60346EBBB00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94861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>
            <a:extLst>
              <a:ext uri="{FF2B5EF4-FFF2-40B4-BE49-F238E27FC236}">
                <a16:creationId xmlns:a16="http://schemas.microsoft.com/office/drawing/2014/main" id="{B0C6061C-0721-46AF-B9B2-94D97348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49" tIns="45725" rIns="91449" bIns="45725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051" name="AutoShape 2">
            <a:extLst>
              <a:ext uri="{FF2B5EF4-FFF2-40B4-BE49-F238E27FC236}">
                <a16:creationId xmlns:a16="http://schemas.microsoft.com/office/drawing/2014/main" id="{29F3B77B-79D1-4014-BEA8-AEB329F8A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49" tIns="45725" rIns="91449" bIns="45725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052" name="AutoShape 3">
            <a:extLst>
              <a:ext uri="{FF2B5EF4-FFF2-40B4-BE49-F238E27FC236}">
                <a16:creationId xmlns:a16="http://schemas.microsoft.com/office/drawing/2014/main" id="{0B802A1A-DE12-4CD0-A7AC-E80A953BB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49" tIns="45725" rIns="91449" bIns="45725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053" name="AutoShape 4">
            <a:extLst>
              <a:ext uri="{FF2B5EF4-FFF2-40B4-BE49-F238E27FC236}">
                <a16:creationId xmlns:a16="http://schemas.microsoft.com/office/drawing/2014/main" id="{3E2A15B7-B742-411B-9C15-E087229D4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49" tIns="45725" rIns="91449" bIns="45725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054" name="AutoShape 5">
            <a:extLst>
              <a:ext uri="{FF2B5EF4-FFF2-40B4-BE49-F238E27FC236}">
                <a16:creationId xmlns:a16="http://schemas.microsoft.com/office/drawing/2014/main" id="{A55486C7-62F1-4E30-AC8E-6CA1DD316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49" tIns="45725" rIns="91449" bIns="45725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055" name="AutoShape 6">
            <a:extLst>
              <a:ext uri="{FF2B5EF4-FFF2-40B4-BE49-F238E27FC236}">
                <a16:creationId xmlns:a16="http://schemas.microsoft.com/office/drawing/2014/main" id="{380A3488-CF51-4803-AD9F-B6AC1522F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49" tIns="45725" rIns="91449" bIns="45725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056" name="AutoShape 7">
            <a:extLst>
              <a:ext uri="{FF2B5EF4-FFF2-40B4-BE49-F238E27FC236}">
                <a16:creationId xmlns:a16="http://schemas.microsoft.com/office/drawing/2014/main" id="{D8183DC9-4AC9-40F9-8A68-2857EF8966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49" tIns="45725" rIns="91449" bIns="45725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057" name="AutoShape 8">
            <a:extLst>
              <a:ext uri="{FF2B5EF4-FFF2-40B4-BE49-F238E27FC236}">
                <a16:creationId xmlns:a16="http://schemas.microsoft.com/office/drawing/2014/main" id="{68240E3E-7050-4857-9B46-A721465F1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49" tIns="45725" rIns="91449" bIns="45725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058" name="Rectangle 9">
            <a:extLst>
              <a:ext uri="{FF2B5EF4-FFF2-40B4-BE49-F238E27FC236}">
                <a16:creationId xmlns:a16="http://schemas.microsoft.com/office/drawing/2014/main" id="{D662E2D0-0CCE-4846-A284-63913BD27DB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612775" y="754063"/>
            <a:ext cx="5559425" cy="370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546730DD-0A45-4298-91D9-619C6C082D7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79450" y="4714875"/>
            <a:ext cx="5424488" cy="445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  <p:sp>
        <p:nvSpPr>
          <p:cNvPr id="2060" name="Text Box 11">
            <a:extLst>
              <a:ext uri="{FF2B5EF4-FFF2-40B4-BE49-F238E27FC236}">
                <a16:creationId xmlns:a16="http://schemas.microsoft.com/office/drawing/2014/main" id="{BAFDB5E4-496A-4781-896B-5819B550F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941638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49" tIns="45725" rIns="91449" bIns="45725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061" name="Text Box 12">
            <a:extLst>
              <a:ext uri="{FF2B5EF4-FFF2-40B4-BE49-F238E27FC236}">
                <a16:creationId xmlns:a16="http://schemas.microsoft.com/office/drawing/2014/main" id="{D1142DC3-2C06-4E60-BE39-9EC3F2462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0"/>
            <a:ext cx="2941637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49" tIns="45725" rIns="91449" bIns="45725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062" name="Text Box 13">
            <a:extLst>
              <a:ext uri="{FF2B5EF4-FFF2-40B4-BE49-F238E27FC236}">
                <a16:creationId xmlns:a16="http://schemas.microsoft.com/office/drawing/2014/main" id="{1EEF0554-FBF7-41DA-ABAC-242EF03AB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431338"/>
            <a:ext cx="2941638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49" tIns="45725" rIns="91449" bIns="45725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" name="Rectangle 14">
            <a:extLst>
              <a:ext uri="{FF2B5EF4-FFF2-40B4-BE49-F238E27FC236}">
                <a16:creationId xmlns:a16="http://schemas.microsoft.com/office/drawing/2014/main" id="{7896678F-6971-4855-BE6A-7498C76A2C5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49688" y="9431338"/>
            <a:ext cx="2935287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 Unicode MS" panose="020B0604020202020204" pitchFamily="34" charset="-128"/>
              </a:defRPr>
            </a:lvl1pPr>
          </a:lstStyle>
          <a:p>
            <a:pPr>
              <a:defRPr/>
            </a:pPr>
            <a:fld id="{9E5D4B08-0998-4E8D-8955-F4632627C5D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635537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4">
            <a:extLst>
              <a:ext uri="{FF2B5EF4-FFF2-40B4-BE49-F238E27FC236}">
                <a16:creationId xmlns:a16="http://schemas.microsoft.com/office/drawing/2014/main" id="{E8BFD32A-3F8E-4F3A-AA5D-D10E9E8F723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B33D40A-322D-47DD-9425-7BCA02B958C0}" type="slidenum">
              <a:rPr lang="it-IT" altLang="it-IT" sz="1400" smtClean="0">
                <a:ea typeface="Arial Unicode MS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it-IT" altLang="it-IT" sz="1400">
              <a:ea typeface="Arial Unicode MS" pitchFamily="34" charset="-128"/>
            </a:endParaRPr>
          </a:p>
        </p:txBody>
      </p:sp>
      <p:sp>
        <p:nvSpPr>
          <p:cNvPr id="5123" name="Text Box 1">
            <a:extLst>
              <a:ext uri="{FF2B5EF4-FFF2-40B4-BE49-F238E27FC236}">
                <a16:creationId xmlns:a16="http://schemas.microsoft.com/office/drawing/2014/main" id="{F5947B5F-09ED-4EBE-AB7B-24D432D640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1637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00B6F57D-9C84-4EB8-BE95-9AB1142137C1}" type="slidenum">
              <a:rPr lang="it-IT" altLang="it-IT" sz="1400"/>
              <a:pPr algn="r" eaLnBrk="1" hangingPunct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it-IT" altLang="it-IT" sz="1400"/>
          </a:p>
        </p:txBody>
      </p:sp>
      <p:sp>
        <p:nvSpPr>
          <p:cNvPr id="5124" name="Rectangle 2">
            <a:extLst>
              <a:ext uri="{FF2B5EF4-FFF2-40B4-BE49-F238E27FC236}">
                <a16:creationId xmlns:a16="http://schemas.microsoft.com/office/drawing/2014/main" id="{F275C6C4-3BF1-4309-88A0-2A7EB0EBD1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8013" y="744538"/>
            <a:ext cx="5583237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5" name="Rectangle 3">
            <a:extLst>
              <a:ext uri="{FF2B5EF4-FFF2-40B4-BE49-F238E27FC236}">
                <a16:creationId xmlns:a16="http://schemas.microsoft.com/office/drawing/2014/main" id="{02952528-A245-4288-886C-E9D9007745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29250" cy="44577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237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4">
            <a:extLst>
              <a:ext uri="{FF2B5EF4-FFF2-40B4-BE49-F238E27FC236}">
                <a16:creationId xmlns:a16="http://schemas.microsoft.com/office/drawing/2014/main" id="{1C60257F-09B7-4BBA-BABE-842BD09DFB2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1F54C49-88D7-4E9F-BA1D-6383A770C2E0}" type="slidenum">
              <a:rPr lang="it-IT" altLang="it-IT" sz="1400" smtClean="0">
                <a:ea typeface="Arial Unicode MS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it-IT" altLang="it-IT" sz="1400">
              <a:ea typeface="Arial Unicode MS" pitchFamily="34" charset="-128"/>
            </a:endParaRPr>
          </a:p>
        </p:txBody>
      </p:sp>
      <p:sp>
        <p:nvSpPr>
          <p:cNvPr id="9219" name="Text Box 1">
            <a:extLst>
              <a:ext uri="{FF2B5EF4-FFF2-40B4-BE49-F238E27FC236}">
                <a16:creationId xmlns:a16="http://schemas.microsoft.com/office/drawing/2014/main" id="{59DF0E68-B191-409F-B5AE-2F4B93BFF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1637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A9C6962-A005-4EFC-8331-B2D50C9DF860}" type="slidenum">
              <a:rPr lang="it-IT" altLang="it-IT" sz="1400"/>
              <a:pPr algn="r" eaLnBrk="1" hangingPunct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it-IT" altLang="it-IT" sz="1400"/>
          </a:p>
        </p:txBody>
      </p:sp>
      <p:sp>
        <p:nvSpPr>
          <p:cNvPr id="9220" name="Rectangle 2">
            <a:extLst>
              <a:ext uri="{FF2B5EF4-FFF2-40B4-BE49-F238E27FC236}">
                <a16:creationId xmlns:a16="http://schemas.microsoft.com/office/drawing/2014/main" id="{C4673BCF-96D2-405B-B305-77FA6B3CD0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8013" y="744538"/>
            <a:ext cx="5583237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1" name="Rectangle 3">
            <a:extLst>
              <a:ext uri="{FF2B5EF4-FFF2-40B4-BE49-F238E27FC236}">
                <a16:creationId xmlns:a16="http://schemas.microsoft.com/office/drawing/2014/main" id="{E934C8D6-0EA2-4A48-911B-62A94FA71D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29250" cy="44577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2729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4">
            <a:extLst>
              <a:ext uri="{FF2B5EF4-FFF2-40B4-BE49-F238E27FC236}">
                <a16:creationId xmlns:a16="http://schemas.microsoft.com/office/drawing/2014/main" id="{1C60257F-09B7-4BBA-BABE-842BD09DFB2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1F54C49-88D7-4E9F-BA1D-6383A770C2E0}" type="slidenum">
              <a:rPr lang="it-IT" altLang="it-IT" sz="1400" smtClean="0">
                <a:ea typeface="Arial Unicode MS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it-IT" altLang="it-IT" sz="1400">
              <a:ea typeface="Arial Unicode MS" pitchFamily="34" charset="-128"/>
            </a:endParaRPr>
          </a:p>
        </p:txBody>
      </p:sp>
      <p:sp>
        <p:nvSpPr>
          <p:cNvPr id="9219" name="Text Box 1">
            <a:extLst>
              <a:ext uri="{FF2B5EF4-FFF2-40B4-BE49-F238E27FC236}">
                <a16:creationId xmlns:a16="http://schemas.microsoft.com/office/drawing/2014/main" id="{59DF0E68-B191-409F-B5AE-2F4B93BFF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1637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A9C6962-A005-4EFC-8331-B2D50C9DF860}" type="slidenum">
              <a:rPr lang="it-IT" altLang="it-IT" sz="1400"/>
              <a:pPr algn="r" eaLnBrk="1" hangingPunct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it-IT" altLang="it-IT" sz="1400"/>
          </a:p>
        </p:txBody>
      </p:sp>
      <p:sp>
        <p:nvSpPr>
          <p:cNvPr id="9220" name="Rectangle 2">
            <a:extLst>
              <a:ext uri="{FF2B5EF4-FFF2-40B4-BE49-F238E27FC236}">
                <a16:creationId xmlns:a16="http://schemas.microsoft.com/office/drawing/2014/main" id="{C4673BCF-96D2-405B-B305-77FA6B3CD0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8013" y="744538"/>
            <a:ext cx="5583237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1" name="Rectangle 3">
            <a:extLst>
              <a:ext uri="{FF2B5EF4-FFF2-40B4-BE49-F238E27FC236}">
                <a16:creationId xmlns:a16="http://schemas.microsoft.com/office/drawing/2014/main" id="{E934C8D6-0EA2-4A48-911B-62A94FA71D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29250" cy="44577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939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4">
            <a:extLst>
              <a:ext uri="{FF2B5EF4-FFF2-40B4-BE49-F238E27FC236}">
                <a16:creationId xmlns:a16="http://schemas.microsoft.com/office/drawing/2014/main" id="{DEEC583E-8622-472C-A952-33A4CD4680D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89281B0-D601-4A50-B1E6-41B4CFA9AB2E}" type="slidenum">
              <a:rPr lang="it-IT" altLang="it-IT" sz="1400" smtClean="0">
                <a:ea typeface="Arial Unicode MS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it-IT" altLang="it-IT" sz="1400">
              <a:ea typeface="Arial Unicode MS" pitchFamily="34" charset="-128"/>
            </a:endParaRPr>
          </a:p>
        </p:txBody>
      </p:sp>
      <p:sp>
        <p:nvSpPr>
          <p:cNvPr id="7171" name="Text Box 1">
            <a:extLst>
              <a:ext uri="{FF2B5EF4-FFF2-40B4-BE49-F238E27FC236}">
                <a16:creationId xmlns:a16="http://schemas.microsoft.com/office/drawing/2014/main" id="{BA9155A0-4CD9-49C0-94E6-7DEE3A8D4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1637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7BA3E01-4A99-4C78-9FEF-4ED1E9280BA7}" type="slidenum">
              <a:rPr lang="it-IT" altLang="it-IT" sz="1400"/>
              <a:pPr algn="r" eaLnBrk="1" hangingPunct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it-IT" altLang="it-IT" sz="1400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030F250B-1B72-4E73-A542-BEE1B87187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8013" y="744538"/>
            <a:ext cx="5583237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3" name="Rectangle 3">
            <a:extLst>
              <a:ext uri="{FF2B5EF4-FFF2-40B4-BE49-F238E27FC236}">
                <a16:creationId xmlns:a16="http://schemas.microsoft.com/office/drawing/2014/main" id="{70AF03A8-62D7-4E78-A189-BA56867A9A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29250" cy="44577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342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F5DEE30-4485-430D-A60F-66B8E6D4C5A6}" type="slidenum">
              <a:rPr lang="it-IT" altLang="it-IT" sz="1400" smtClean="0">
                <a:ea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it-IT" altLang="it-IT" sz="1400" smtClean="0">
              <a:ea typeface="Arial Unicode MS" panose="020B0604020202020204" pitchFamily="34" charset="-128"/>
            </a:endParaRPr>
          </a:p>
        </p:txBody>
      </p:sp>
      <p:sp>
        <p:nvSpPr>
          <p:cNvPr id="21507" name="Text Box 1"/>
          <p:cNvSpPr txBox="1">
            <a:spLocks noChangeArrowheads="1"/>
          </p:cNvSpPr>
          <p:nvPr/>
        </p:nvSpPr>
        <p:spPr bwMode="auto">
          <a:xfrm>
            <a:off x="3849688" y="9431338"/>
            <a:ext cx="2941637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FAA26671-0E8D-4749-9F22-CF2354E694BB}" type="slidenum">
              <a:rPr lang="it-IT" altLang="it-IT" sz="1400"/>
              <a:pPr algn="r" eaLnBrk="1" hangingPunct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it-IT" altLang="it-IT" sz="1400"/>
          </a:p>
        </p:txBody>
      </p:sp>
      <p:sp>
        <p:nvSpPr>
          <p:cNvPr id="215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8013" y="744538"/>
            <a:ext cx="5583237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29250" cy="44577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5510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4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F5DEE30-4485-430D-A60F-66B8E6D4C5A6}" type="slidenum">
              <a:rPr lang="it-IT" altLang="it-IT" sz="1400" smtClean="0">
                <a:ea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it-IT" altLang="it-IT" sz="1400" smtClean="0">
              <a:ea typeface="Arial Unicode MS" panose="020B0604020202020204" pitchFamily="34" charset="-128"/>
            </a:endParaRPr>
          </a:p>
        </p:txBody>
      </p:sp>
      <p:sp>
        <p:nvSpPr>
          <p:cNvPr id="21507" name="Text Box 1"/>
          <p:cNvSpPr txBox="1">
            <a:spLocks noChangeArrowheads="1"/>
          </p:cNvSpPr>
          <p:nvPr/>
        </p:nvSpPr>
        <p:spPr bwMode="auto">
          <a:xfrm>
            <a:off x="3849688" y="9431338"/>
            <a:ext cx="2941637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FAA26671-0E8D-4749-9F22-CF2354E694BB}" type="slidenum">
              <a:rPr lang="it-IT" altLang="it-IT" sz="1400"/>
              <a:pPr algn="r" eaLnBrk="1" hangingPunct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it-IT" altLang="it-IT" sz="1400"/>
          </a:p>
        </p:txBody>
      </p:sp>
      <p:sp>
        <p:nvSpPr>
          <p:cNvPr id="215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8013" y="744538"/>
            <a:ext cx="5583237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29250" cy="44577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951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4">
            <a:extLst>
              <a:ext uri="{FF2B5EF4-FFF2-40B4-BE49-F238E27FC236}">
                <a16:creationId xmlns:a16="http://schemas.microsoft.com/office/drawing/2014/main" id="{DEEC583E-8622-472C-A952-33A4CD4680D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89281B0-D601-4A50-B1E6-41B4CFA9AB2E}" type="slidenum">
              <a:rPr lang="it-IT" altLang="it-IT" sz="1400" smtClean="0">
                <a:ea typeface="Arial Unicode MS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it-IT" altLang="it-IT" sz="1400">
              <a:ea typeface="Arial Unicode MS" pitchFamily="34" charset="-128"/>
            </a:endParaRPr>
          </a:p>
        </p:txBody>
      </p:sp>
      <p:sp>
        <p:nvSpPr>
          <p:cNvPr id="7171" name="Text Box 1">
            <a:extLst>
              <a:ext uri="{FF2B5EF4-FFF2-40B4-BE49-F238E27FC236}">
                <a16:creationId xmlns:a16="http://schemas.microsoft.com/office/drawing/2014/main" id="{BA9155A0-4CD9-49C0-94E6-7DEE3A8D4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1637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7BA3E01-4A99-4C78-9FEF-4ED1E9280BA7}" type="slidenum">
              <a:rPr lang="it-IT" altLang="it-IT" sz="1400"/>
              <a:pPr algn="r" eaLnBrk="1" hangingPunct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it-IT" altLang="it-IT" sz="1400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030F250B-1B72-4E73-A542-BEE1B87187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8013" y="744538"/>
            <a:ext cx="5583237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3" name="Rectangle 3">
            <a:extLst>
              <a:ext uri="{FF2B5EF4-FFF2-40B4-BE49-F238E27FC236}">
                <a16:creationId xmlns:a16="http://schemas.microsoft.com/office/drawing/2014/main" id="{70AF03A8-62D7-4E78-A189-BA56867A9A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29250" cy="44577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851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4">
            <a:extLst>
              <a:ext uri="{FF2B5EF4-FFF2-40B4-BE49-F238E27FC236}">
                <a16:creationId xmlns:a16="http://schemas.microsoft.com/office/drawing/2014/main" id="{DEEC583E-8622-472C-A952-33A4CD4680D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89281B0-D601-4A50-B1E6-41B4CFA9AB2E}" type="slidenum">
              <a:rPr lang="it-IT" altLang="it-IT" sz="1400" smtClean="0">
                <a:ea typeface="Arial Unicode MS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it-IT" altLang="it-IT" sz="1400">
              <a:ea typeface="Arial Unicode MS" pitchFamily="34" charset="-128"/>
            </a:endParaRPr>
          </a:p>
        </p:txBody>
      </p:sp>
      <p:sp>
        <p:nvSpPr>
          <p:cNvPr id="7171" name="Text Box 1">
            <a:extLst>
              <a:ext uri="{FF2B5EF4-FFF2-40B4-BE49-F238E27FC236}">
                <a16:creationId xmlns:a16="http://schemas.microsoft.com/office/drawing/2014/main" id="{BA9155A0-4CD9-49C0-94E6-7DEE3A8D4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1637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7BA3E01-4A99-4C78-9FEF-4ED1E9280BA7}" type="slidenum">
              <a:rPr lang="it-IT" altLang="it-IT" sz="1400"/>
              <a:pPr algn="r" eaLnBrk="1" hangingPunct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it-IT" altLang="it-IT" sz="1400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030F250B-1B72-4E73-A542-BEE1B87187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8013" y="744538"/>
            <a:ext cx="5583237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3" name="Rectangle 3">
            <a:extLst>
              <a:ext uri="{FF2B5EF4-FFF2-40B4-BE49-F238E27FC236}">
                <a16:creationId xmlns:a16="http://schemas.microsoft.com/office/drawing/2014/main" id="{70AF03A8-62D7-4E78-A189-BA56867A9A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29250" cy="44577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946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4">
            <a:extLst>
              <a:ext uri="{FF2B5EF4-FFF2-40B4-BE49-F238E27FC236}">
                <a16:creationId xmlns:a16="http://schemas.microsoft.com/office/drawing/2014/main" id="{DEEC583E-8622-472C-A952-33A4CD4680D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89281B0-D601-4A50-B1E6-41B4CFA9AB2E}" type="slidenum">
              <a:rPr lang="it-IT" altLang="it-IT" sz="1400" smtClean="0">
                <a:ea typeface="Arial Unicode MS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it-IT" altLang="it-IT" sz="1400">
              <a:ea typeface="Arial Unicode MS" pitchFamily="34" charset="-128"/>
            </a:endParaRPr>
          </a:p>
        </p:txBody>
      </p:sp>
      <p:sp>
        <p:nvSpPr>
          <p:cNvPr id="7171" name="Text Box 1">
            <a:extLst>
              <a:ext uri="{FF2B5EF4-FFF2-40B4-BE49-F238E27FC236}">
                <a16:creationId xmlns:a16="http://schemas.microsoft.com/office/drawing/2014/main" id="{BA9155A0-4CD9-49C0-94E6-7DEE3A8D4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1637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7BA3E01-4A99-4C78-9FEF-4ED1E9280BA7}" type="slidenum">
              <a:rPr lang="it-IT" altLang="it-IT" sz="1400"/>
              <a:pPr algn="r" eaLnBrk="1" hangingPunct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it-IT" altLang="it-IT" sz="1400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030F250B-1B72-4E73-A542-BEE1B87187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8013" y="744538"/>
            <a:ext cx="5583237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3" name="Rectangle 3">
            <a:extLst>
              <a:ext uri="{FF2B5EF4-FFF2-40B4-BE49-F238E27FC236}">
                <a16:creationId xmlns:a16="http://schemas.microsoft.com/office/drawing/2014/main" id="{70AF03A8-62D7-4E78-A189-BA56867A9A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29250" cy="44577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108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4">
            <a:extLst>
              <a:ext uri="{FF2B5EF4-FFF2-40B4-BE49-F238E27FC236}">
                <a16:creationId xmlns:a16="http://schemas.microsoft.com/office/drawing/2014/main" id="{DEEC583E-8622-472C-A952-33A4CD4680D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89281B0-D601-4A50-B1E6-41B4CFA9AB2E}" type="slidenum">
              <a:rPr lang="it-IT" altLang="it-IT" sz="1400" smtClean="0">
                <a:ea typeface="Arial Unicode MS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it-IT" altLang="it-IT" sz="1400">
              <a:ea typeface="Arial Unicode MS" pitchFamily="34" charset="-128"/>
            </a:endParaRPr>
          </a:p>
        </p:txBody>
      </p:sp>
      <p:sp>
        <p:nvSpPr>
          <p:cNvPr id="7171" name="Text Box 1">
            <a:extLst>
              <a:ext uri="{FF2B5EF4-FFF2-40B4-BE49-F238E27FC236}">
                <a16:creationId xmlns:a16="http://schemas.microsoft.com/office/drawing/2014/main" id="{BA9155A0-4CD9-49C0-94E6-7DEE3A8D4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1637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7BA3E01-4A99-4C78-9FEF-4ED1E9280BA7}" type="slidenum">
              <a:rPr lang="it-IT" altLang="it-IT" sz="1400"/>
              <a:pPr algn="r" eaLnBrk="1" hangingPunct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it-IT" altLang="it-IT" sz="1400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030F250B-1B72-4E73-A542-BEE1B87187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8013" y="744538"/>
            <a:ext cx="5583237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3" name="Rectangle 3">
            <a:extLst>
              <a:ext uri="{FF2B5EF4-FFF2-40B4-BE49-F238E27FC236}">
                <a16:creationId xmlns:a16="http://schemas.microsoft.com/office/drawing/2014/main" id="{70AF03A8-62D7-4E78-A189-BA56867A9A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29250" cy="44577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529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4">
            <a:extLst>
              <a:ext uri="{FF2B5EF4-FFF2-40B4-BE49-F238E27FC236}">
                <a16:creationId xmlns:a16="http://schemas.microsoft.com/office/drawing/2014/main" id="{DEEC583E-8622-472C-A952-33A4CD4680D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89281B0-D601-4A50-B1E6-41B4CFA9AB2E}" type="slidenum">
              <a:rPr lang="it-IT" altLang="it-IT" sz="1400" smtClean="0">
                <a:ea typeface="Arial Unicode MS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it-IT" altLang="it-IT" sz="1400">
              <a:ea typeface="Arial Unicode MS" pitchFamily="34" charset="-128"/>
            </a:endParaRPr>
          </a:p>
        </p:txBody>
      </p:sp>
      <p:sp>
        <p:nvSpPr>
          <p:cNvPr id="7171" name="Text Box 1">
            <a:extLst>
              <a:ext uri="{FF2B5EF4-FFF2-40B4-BE49-F238E27FC236}">
                <a16:creationId xmlns:a16="http://schemas.microsoft.com/office/drawing/2014/main" id="{BA9155A0-4CD9-49C0-94E6-7DEE3A8D4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1637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7BA3E01-4A99-4C78-9FEF-4ED1E9280BA7}" type="slidenum">
              <a:rPr lang="it-IT" altLang="it-IT" sz="1400"/>
              <a:pPr algn="r" eaLnBrk="1" hangingPunct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it-IT" altLang="it-IT" sz="1400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030F250B-1B72-4E73-A542-BEE1B87187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8013" y="744538"/>
            <a:ext cx="5583237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3" name="Rectangle 3">
            <a:extLst>
              <a:ext uri="{FF2B5EF4-FFF2-40B4-BE49-F238E27FC236}">
                <a16:creationId xmlns:a16="http://schemas.microsoft.com/office/drawing/2014/main" id="{70AF03A8-62D7-4E78-A189-BA56867A9A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29250" cy="44577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15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4">
            <a:extLst>
              <a:ext uri="{FF2B5EF4-FFF2-40B4-BE49-F238E27FC236}">
                <a16:creationId xmlns:a16="http://schemas.microsoft.com/office/drawing/2014/main" id="{DEEC583E-8622-472C-A952-33A4CD4680D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89281B0-D601-4A50-B1E6-41B4CFA9AB2E}" type="slidenum">
              <a:rPr lang="it-IT" altLang="it-IT" sz="1400" smtClean="0">
                <a:ea typeface="Arial Unicode MS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it-IT" altLang="it-IT" sz="1400">
              <a:ea typeface="Arial Unicode MS" pitchFamily="34" charset="-128"/>
            </a:endParaRPr>
          </a:p>
        </p:txBody>
      </p:sp>
      <p:sp>
        <p:nvSpPr>
          <p:cNvPr id="7171" name="Text Box 1">
            <a:extLst>
              <a:ext uri="{FF2B5EF4-FFF2-40B4-BE49-F238E27FC236}">
                <a16:creationId xmlns:a16="http://schemas.microsoft.com/office/drawing/2014/main" id="{BA9155A0-4CD9-49C0-94E6-7DEE3A8D4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1637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7BA3E01-4A99-4C78-9FEF-4ED1E9280BA7}" type="slidenum">
              <a:rPr lang="it-IT" altLang="it-IT" sz="1400"/>
              <a:pPr algn="r" eaLnBrk="1" hangingPunct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it-IT" altLang="it-IT" sz="1400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030F250B-1B72-4E73-A542-BEE1B87187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8013" y="744538"/>
            <a:ext cx="5583237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3" name="Rectangle 3">
            <a:extLst>
              <a:ext uri="{FF2B5EF4-FFF2-40B4-BE49-F238E27FC236}">
                <a16:creationId xmlns:a16="http://schemas.microsoft.com/office/drawing/2014/main" id="{70AF03A8-62D7-4E78-A189-BA56867A9A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29250" cy="44577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714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4">
            <a:extLst>
              <a:ext uri="{FF2B5EF4-FFF2-40B4-BE49-F238E27FC236}">
                <a16:creationId xmlns:a16="http://schemas.microsoft.com/office/drawing/2014/main" id="{1C60257F-09B7-4BBA-BABE-842BD09DFB2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1F54C49-88D7-4E9F-BA1D-6383A770C2E0}" type="slidenum">
              <a:rPr lang="it-IT" altLang="it-IT" sz="1400" smtClean="0">
                <a:ea typeface="Arial Unicode MS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it-IT" altLang="it-IT" sz="1400">
              <a:ea typeface="Arial Unicode MS" pitchFamily="34" charset="-128"/>
            </a:endParaRPr>
          </a:p>
        </p:txBody>
      </p:sp>
      <p:sp>
        <p:nvSpPr>
          <p:cNvPr id="9219" name="Text Box 1">
            <a:extLst>
              <a:ext uri="{FF2B5EF4-FFF2-40B4-BE49-F238E27FC236}">
                <a16:creationId xmlns:a16="http://schemas.microsoft.com/office/drawing/2014/main" id="{59DF0E68-B191-409F-B5AE-2F4B93BFF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1637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A9C6962-A005-4EFC-8331-B2D50C9DF860}" type="slidenum">
              <a:rPr lang="it-IT" altLang="it-IT" sz="1400"/>
              <a:pPr algn="r" eaLnBrk="1" hangingPunct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it-IT" altLang="it-IT" sz="1400"/>
          </a:p>
        </p:txBody>
      </p:sp>
      <p:sp>
        <p:nvSpPr>
          <p:cNvPr id="9220" name="Rectangle 2">
            <a:extLst>
              <a:ext uri="{FF2B5EF4-FFF2-40B4-BE49-F238E27FC236}">
                <a16:creationId xmlns:a16="http://schemas.microsoft.com/office/drawing/2014/main" id="{C4673BCF-96D2-405B-B305-77FA6B3CD0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8013" y="744538"/>
            <a:ext cx="5583237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1" name="Rectangle 3">
            <a:extLst>
              <a:ext uri="{FF2B5EF4-FFF2-40B4-BE49-F238E27FC236}">
                <a16:creationId xmlns:a16="http://schemas.microsoft.com/office/drawing/2014/main" id="{E934C8D6-0EA2-4A48-911B-62A94FA71D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29250" cy="44577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127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4">
            <a:extLst>
              <a:ext uri="{FF2B5EF4-FFF2-40B4-BE49-F238E27FC236}">
                <a16:creationId xmlns:a16="http://schemas.microsoft.com/office/drawing/2014/main" id="{1C60257F-09B7-4BBA-BABE-842BD09DFB2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1F54C49-88D7-4E9F-BA1D-6383A770C2E0}" type="slidenum">
              <a:rPr lang="it-IT" altLang="it-IT" sz="1400" smtClean="0">
                <a:ea typeface="Arial Unicode MS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it-IT" altLang="it-IT" sz="1400">
              <a:ea typeface="Arial Unicode MS" pitchFamily="34" charset="-128"/>
            </a:endParaRPr>
          </a:p>
        </p:txBody>
      </p:sp>
      <p:sp>
        <p:nvSpPr>
          <p:cNvPr id="9219" name="Text Box 1">
            <a:extLst>
              <a:ext uri="{FF2B5EF4-FFF2-40B4-BE49-F238E27FC236}">
                <a16:creationId xmlns:a16="http://schemas.microsoft.com/office/drawing/2014/main" id="{59DF0E68-B191-409F-B5AE-2F4B93BFF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1637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A9C6962-A005-4EFC-8331-B2D50C9DF860}" type="slidenum">
              <a:rPr lang="it-IT" altLang="it-IT" sz="1400"/>
              <a:pPr algn="r" eaLnBrk="1" hangingPunct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it-IT" altLang="it-IT" sz="1400"/>
          </a:p>
        </p:txBody>
      </p:sp>
      <p:sp>
        <p:nvSpPr>
          <p:cNvPr id="9220" name="Rectangle 2">
            <a:extLst>
              <a:ext uri="{FF2B5EF4-FFF2-40B4-BE49-F238E27FC236}">
                <a16:creationId xmlns:a16="http://schemas.microsoft.com/office/drawing/2014/main" id="{C4673BCF-96D2-405B-B305-77FA6B3CD0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08013" y="744538"/>
            <a:ext cx="5583237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1" name="Rectangle 3">
            <a:extLst>
              <a:ext uri="{FF2B5EF4-FFF2-40B4-BE49-F238E27FC236}">
                <a16:creationId xmlns:a16="http://schemas.microsoft.com/office/drawing/2014/main" id="{E934C8D6-0EA2-4A48-911B-62A94FA71D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29250" cy="44577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384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212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3">
            <a:extLst>
              <a:ext uri="{FF2B5EF4-FFF2-40B4-BE49-F238E27FC236}">
                <a16:creationId xmlns:a16="http://schemas.microsoft.com/office/drawing/2014/main" id="{7603166D-03D0-4CE9-867B-A06B3F87A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188" y="5900738"/>
            <a:ext cx="2255837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027" name="Text Box 4">
            <a:extLst>
              <a:ext uri="{FF2B5EF4-FFF2-40B4-BE49-F238E27FC236}">
                <a16:creationId xmlns:a16="http://schemas.microsoft.com/office/drawing/2014/main" id="{CF0D1C16-B511-4CFA-BB55-82A8277DF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4225" y="5900738"/>
            <a:ext cx="3073400" cy="43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pic>
        <p:nvPicPr>
          <p:cNvPr id="1028" name="Immagine 6">
            <a:extLst>
              <a:ext uri="{FF2B5EF4-FFF2-40B4-BE49-F238E27FC236}">
                <a16:creationId xmlns:a16="http://schemas.microsoft.com/office/drawing/2014/main" id="{EC5DE9B8-D173-4CB7-87A1-D299FEA34A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9" t="31454" r="27226" b="17673"/>
          <a:stretch>
            <a:fillRect/>
          </a:stretch>
        </p:blipFill>
        <p:spPr bwMode="auto">
          <a:xfrm>
            <a:off x="247650" y="5497513"/>
            <a:ext cx="5397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CasellaDiTesto 1">
            <a:extLst>
              <a:ext uri="{FF2B5EF4-FFF2-40B4-BE49-F238E27FC236}">
                <a16:creationId xmlns:a16="http://schemas.microsoft.com/office/drawing/2014/main" id="{E5933D41-192B-4AFA-9260-C7EE594AE87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190038" y="6094413"/>
            <a:ext cx="5175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1000">
                <a:solidFill>
                  <a:srgbClr val="FF0000"/>
                </a:solidFill>
                <a:latin typeface="Frutiger" pitchFamily="32" charset="0"/>
              </a:rPr>
              <a:t>   </a:t>
            </a:r>
            <a:fld id="{D623E845-8BE3-40F0-A200-0652DF748431}" type="slidenum">
              <a:rPr lang="it-IT" altLang="it-IT" sz="1000">
                <a:solidFill>
                  <a:srgbClr val="FF0000"/>
                </a:solidFill>
                <a:latin typeface="Frutiger" pitchFamily="32" charset="0"/>
              </a:rPr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‹N›</a:t>
            </a:fld>
            <a:endParaRPr lang="it-IT" altLang="it-IT">
              <a:solidFill>
                <a:srgbClr val="FF0000"/>
              </a:solidFill>
              <a:latin typeface="Frutiger" pitchFamily="3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dt="0"/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200">
          <a:solidFill>
            <a:srgbClr val="000000"/>
          </a:solidFill>
          <a:latin typeface="+mj-lt"/>
          <a:ea typeface="Arial Unicode MS" panose="020B0604020202020204" pitchFamily="34" charset="-128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200">
          <a:solidFill>
            <a:srgbClr val="000000"/>
          </a:solidFill>
          <a:latin typeface="Arial" charset="0"/>
          <a:ea typeface="Arial Unicode MS" panose="020B0604020202020204" pitchFamily="34" charset="-128"/>
          <a:cs typeface="Arial Unicode MS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200">
          <a:solidFill>
            <a:srgbClr val="000000"/>
          </a:solidFill>
          <a:latin typeface="Arial" charset="0"/>
          <a:ea typeface="Arial Unicode MS" panose="020B0604020202020204" pitchFamily="34" charset="-128"/>
          <a:cs typeface="Arial Unicode MS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200">
          <a:solidFill>
            <a:srgbClr val="000000"/>
          </a:solidFill>
          <a:latin typeface="Arial" charset="0"/>
          <a:ea typeface="Arial Unicode MS" panose="020B0604020202020204" pitchFamily="34" charset="-128"/>
          <a:cs typeface="Arial Unicode MS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200">
          <a:solidFill>
            <a:srgbClr val="000000"/>
          </a:solidFill>
          <a:latin typeface="Arial" charset="0"/>
          <a:ea typeface="Arial Unicode MS" panose="020B0604020202020204" pitchFamily="34" charset="-128"/>
          <a:cs typeface="Arial Unicode MS" charset="0"/>
        </a:defRPr>
      </a:lvl5pPr>
      <a:lvl6pPr marL="25146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000000"/>
          </a:solidFill>
          <a:latin typeface="Arial" charset="0"/>
          <a:cs typeface="Arial Unicode MS" charset="0"/>
        </a:defRPr>
      </a:lvl6pPr>
      <a:lvl7pPr marL="29718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000000"/>
          </a:solidFill>
          <a:latin typeface="Arial" charset="0"/>
          <a:cs typeface="Arial Unicode MS" charset="0"/>
        </a:defRPr>
      </a:lvl7pPr>
      <a:lvl8pPr marL="34290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000000"/>
          </a:solidFill>
          <a:latin typeface="Arial" charset="0"/>
          <a:cs typeface="Arial Unicode MS" charset="0"/>
        </a:defRPr>
      </a:lvl8pPr>
      <a:lvl9pPr marL="3886200" indent="-228600"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200">
          <a:solidFill>
            <a:srgbClr val="000000"/>
          </a:solidFill>
          <a:latin typeface="Arial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325"/>
        </a:spcAft>
        <a:buClr>
          <a:srgbClr val="000000"/>
        </a:buClr>
        <a:buSzPct val="100000"/>
        <a:buFont typeface="Times New Roman" panose="02020603050405020304" pitchFamily="18" charset="0"/>
        <a:defRPr sz="3000">
          <a:solidFill>
            <a:srgbClr val="000000"/>
          </a:solidFill>
          <a:latin typeface="+mn-lt"/>
          <a:ea typeface="Arial Unicode MS" panose="020B0604020202020204" pitchFamily="34" charset="-128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075"/>
        </a:spcAft>
        <a:buClr>
          <a:srgbClr val="000000"/>
        </a:buClr>
        <a:buSzPct val="100000"/>
        <a:buFont typeface="Times New Roman" panose="02020603050405020304" pitchFamily="18" charset="0"/>
        <a:defRPr sz="2600">
          <a:solidFill>
            <a:srgbClr val="000000"/>
          </a:solidFill>
          <a:latin typeface="+mn-lt"/>
          <a:ea typeface="Arial Unicode MS" panose="020B0604020202020204" pitchFamily="34" charset="-128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788"/>
        </a:spcAft>
        <a:buClr>
          <a:srgbClr val="000000"/>
        </a:buClr>
        <a:buSzPct val="100000"/>
        <a:buFont typeface="Times New Roman" panose="02020603050405020304" pitchFamily="18" charset="0"/>
        <a:defRPr sz="2300">
          <a:solidFill>
            <a:srgbClr val="000000"/>
          </a:solidFill>
          <a:latin typeface="+mn-lt"/>
          <a:ea typeface="Arial Unicode MS" panose="020B0604020202020204" pitchFamily="34" charset="-128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38"/>
        </a:spcAft>
        <a:buClr>
          <a:srgbClr val="000000"/>
        </a:buClr>
        <a:buSzPct val="100000"/>
        <a:buFont typeface="Times New Roman" panose="02020603050405020304" pitchFamily="18" charset="0"/>
        <a:defRPr sz="1900">
          <a:solidFill>
            <a:srgbClr val="000000"/>
          </a:solidFill>
          <a:latin typeface="+mn-lt"/>
          <a:ea typeface="Arial Unicode MS" panose="020B0604020202020204" pitchFamily="34" charset="-128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75"/>
        </a:spcAft>
        <a:buClr>
          <a:srgbClr val="000000"/>
        </a:buClr>
        <a:buSzPct val="100000"/>
        <a:buFont typeface="Times New Roman" panose="02020603050405020304" pitchFamily="18" charset="0"/>
        <a:defRPr sz="1900">
          <a:solidFill>
            <a:srgbClr val="000000"/>
          </a:solidFill>
          <a:latin typeface="+mn-lt"/>
          <a:ea typeface="Arial Unicode MS" panose="020B0604020202020204" pitchFamily="34" charset="-128"/>
          <a:cs typeface="+mn-cs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75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75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75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75"/>
        </a:spcAft>
        <a:buClr>
          <a:srgbClr val="000000"/>
        </a:buClr>
        <a:buSzPct val="100000"/>
        <a:buFont typeface="Times New Roman" pitchFamily="16" charset="0"/>
        <a:defRPr sz="19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IUebS5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ed.scuoleprogettifinanziati@comune.milano.it" TargetMode="External"/><Relationship Id="rId5" Type="http://schemas.openxmlformats.org/officeDocument/2006/relationships/hyperlink" Target="mailto:ed.accordipartenariato@comune.milano.it" TargetMode="External"/><Relationship Id="rId4" Type="http://schemas.openxmlformats.org/officeDocument/2006/relationships/hyperlink" Target="mailto:ed.accordipartenariato@pec.comune.milano.it%C2%A0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ttangolo 1">
            <a:extLst>
              <a:ext uri="{FF2B5EF4-FFF2-40B4-BE49-F238E27FC236}">
                <a16:creationId xmlns:a16="http://schemas.microsoft.com/office/drawing/2014/main" id="{D8B3246D-A12C-4FCF-8ECB-6D436F30AF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113" y="3278188"/>
            <a:ext cx="9750426" cy="320992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D853B13C-32AE-4D3E-AA53-E4D36715E5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1275"/>
            <a:ext cx="9720263" cy="327025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it-IT" altLang="it-IT">
              <a:latin typeface="Calibri" pitchFamily="32" charset="0"/>
              <a:ea typeface="+mn-ea"/>
            </a:endParaRPr>
          </a:p>
        </p:txBody>
      </p:sp>
      <p:grpSp>
        <p:nvGrpSpPr>
          <p:cNvPr id="4100" name="Gruppo 4">
            <a:extLst>
              <a:ext uri="{FF2B5EF4-FFF2-40B4-BE49-F238E27FC236}">
                <a16:creationId xmlns:a16="http://schemas.microsoft.com/office/drawing/2014/main" id="{D52DC0B2-0780-4C37-A3AF-A923D59C5BB1}"/>
              </a:ext>
            </a:extLst>
          </p:cNvPr>
          <p:cNvGrpSpPr>
            <a:grpSpLocks/>
          </p:cNvGrpSpPr>
          <p:nvPr/>
        </p:nvGrpSpPr>
        <p:grpSpPr bwMode="auto">
          <a:xfrm>
            <a:off x="4068763" y="750888"/>
            <a:ext cx="1447800" cy="2519362"/>
            <a:chOff x="3323687" y="791815"/>
            <a:chExt cx="1447544" cy="2520280"/>
          </a:xfrm>
        </p:grpSpPr>
        <p:pic>
          <p:nvPicPr>
            <p:cNvPr id="4103" name="Immagine 2">
              <a:extLst>
                <a:ext uri="{FF2B5EF4-FFF2-40B4-BE49-F238E27FC236}">
                  <a16:creationId xmlns:a16="http://schemas.microsoft.com/office/drawing/2014/main" id="{76159620-20F9-4C03-8E48-CD3AB9B81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428"/>
            <a:stretch>
              <a:fillRect/>
            </a:stretch>
          </p:blipFill>
          <p:spPr bwMode="auto">
            <a:xfrm>
              <a:off x="3383731" y="791815"/>
              <a:ext cx="1387500" cy="1428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4" name="Immagine 7">
              <a:extLst>
                <a:ext uri="{FF2B5EF4-FFF2-40B4-BE49-F238E27FC236}">
                  <a16:creationId xmlns:a16="http://schemas.microsoft.com/office/drawing/2014/main" id="{94291B97-483D-492A-AE49-2E4BF8B15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21"/>
            <a:stretch>
              <a:fillRect/>
            </a:stretch>
          </p:blipFill>
          <p:spPr bwMode="auto">
            <a:xfrm>
              <a:off x="3323687" y="1883489"/>
              <a:ext cx="1440160" cy="1428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01" name="Text Box 2">
            <a:extLst>
              <a:ext uri="{FF2B5EF4-FFF2-40B4-BE49-F238E27FC236}">
                <a16:creationId xmlns:a16="http://schemas.microsoft.com/office/drawing/2014/main" id="{798404B8-FE0E-4869-B2E1-CB18A196F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3735388"/>
            <a:ext cx="6911975" cy="1910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9pPr>
          </a:lstStyle>
          <a:p>
            <a:pPr algn="ctr" eaLnBrk="1" hangingPunct="1">
              <a:buSzPct val="100000"/>
            </a:pPr>
            <a:r>
              <a:rPr lang="it-IT" altLang="it-IT" sz="2000" dirty="0" smtClean="0">
                <a:latin typeface="Frutiger" pitchFamily="32" charset="0"/>
              </a:rPr>
              <a:t>Progetto</a:t>
            </a:r>
          </a:p>
          <a:p>
            <a:pPr algn="ctr" eaLnBrk="1" hangingPunct="1">
              <a:buSzPct val="100000"/>
            </a:pPr>
            <a:r>
              <a:rPr lang="it-IT" b="1" i="1" dirty="0" smtClean="0"/>
              <a:t>«SCHOOL </a:t>
            </a:r>
            <a:r>
              <a:rPr lang="it-IT" b="1" i="1" dirty="0"/>
              <a:t>HUB. INCUBATORI SCOLASTICI AD ALTA </a:t>
            </a:r>
            <a:r>
              <a:rPr lang="it-IT" b="1" i="1"/>
              <a:t>INTENSITÀ </a:t>
            </a:r>
            <a:r>
              <a:rPr lang="it-IT" b="1" i="1" smtClean="0"/>
              <a:t>EDUCATIVA»</a:t>
            </a:r>
            <a:endParaRPr lang="it-IT" altLang="it-IT" sz="2000" b="1" dirty="0">
              <a:latin typeface="Frutiger" pitchFamily="32" charset="0"/>
            </a:endParaRPr>
          </a:p>
          <a:p>
            <a:pPr algn="ctr" eaLnBrk="1" hangingPunct="1">
              <a:buSzPct val="100000"/>
            </a:pPr>
            <a:endParaRPr lang="it-IT" altLang="it-IT" sz="2000" dirty="0">
              <a:latin typeface="Frutiger" pitchFamily="32" charset="0"/>
            </a:endParaRPr>
          </a:p>
          <a:p>
            <a:pPr algn="ctr" eaLnBrk="1" hangingPunct="1">
              <a:buSzPct val="100000"/>
            </a:pPr>
            <a:r>
              <a:rPr lang="it-IT" altLang="it-IT" sz="2000" dirty="0" smtClean="0">
                <a:latin typeface="Frutiger" pitchFamily="32" charset="0"/>
              </a:rPr>
              <a:t>23 Dicembre 2021 </a:t>
            </a:r>
            <a:endParaRPr lang="it-IT" altLang="it-IT" sz="2000" dirty="0">
              <a:latin typeface="Frutiger" pitchFamily="32" charset="0"/>
            </a:endParaRPr>
          </a:p>
          <a:p>
            <a:pPr algn="ctr" eaLnBrk="1" hangingPunct="1">
              <a:buSzPct val="100000"/>
            </a:pPr>
            <a:endParaRPr lang="it-IT" altLang="it-IT" sz="2000" dirty="0">
              <a:latin typeface="Frutiger" pitchFamily="32" charset="0"/>
            </a:endParaRPr>
          </a:p>
        </p:txBody>
      </p:sp>
      <p:sp>
        <p:nvSpPr>
          <p:cNvPr id="4102" name="Text Box 1">
            <a:extLst>
              <a:ext uri="{FF2B5EF4-FFF2-40B4-BE49-F238E27FC236}">
                <a16:creationId xmlns:a16="http://schemas.microsoft.com/office/drawing/2014/main" id="{DA436D89-E71D-4D27-AC38-4B61A6DC7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75" y="6078538"/>
            <a:ext cx="9631363" cy="47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9pPr>
          </a:lstStyle>
          <a:p>
            <a:pPr algn="ctr" eaLnBrk="1" hangingPunct="1">
              <a:buSzPct val="100000"/>
            </a:pPr>
            <a:r>
              <a:rPr lang="it-IT" altLang="it-IT" sz="1600" dirty="0">
                <a:latin typeface="Frutiger" pitchFamily="32" charset="0"/>
              </a:rPr>
              <a:t>Direzione </a:t>
            </a:r>
            <a:r>
              <a:rPr lang="it-IT" altLang="it-IT" sz="1600" dirty="0" smtClean="0">
                <a:latin typeface="Frutiger" pitchFamily="32" charset="0"/>
              </a:rPr>
              <a:t>Educazione – Area Servizi Scolastici ed Educativi</a:t>
            </a:r>
            <a:endParaRPr lang="it-IT" altLang="it-IT" sz="1600" dirty="0">
              <a:latin typeface="Frutiger" pitchFamily="3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3C59207A-7DEF-421B-9637-0B6263392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5" y="935038"/>
            <a:ext cx="9505950" cy="554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1pPr>
            <a:lvl2pPr marL="457200" indent="-4556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2pPr>
            <a:lvl3pPr marL="685800" indent="-4302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9pPr>
          </a:lstStyle>
          <a:p>
            <a:pPr marL="255587" lvl="2" indent="0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r>
              <a:rPr lang="it-IT" altLang="it-IT" sz="1200" u="sng" dirty="0" smtClean="0">
                <a:solidFill>
                  <a:srgbClr val="000000"/>
                </a:solidFill>
                <a:latin typeface="Frutiger" pitchFamily="32" charset="0"/>
                <a:ea typeface="+mn-ea"/>
              </a:rPr>
              <a:t>Finanziamento:</a:t>
            </a:r>
            <a:r>
              <a:rPr lang="it-IT" altLang="it-IT" sz="1200" dirty="0" smtClean="0">
                <a:solidFill>
                  <a:srgbClr val="000000"/>
                </a:solidFill>
                <a:latin typeface="Frutiger" pitchFamily="32" charset="0"/>
                <a:ea typeface="+mn-ea"/>
              </a:rPr>
              <a:t> Lg 285/97</a:t>
            </a:r>
            <a:r>
              <a:rPr lang="it-IT" altLang="it-IT" sz="1200" dirty="0">
                <a:solidFill>
                  <a:srgbClr val="000000"/>
                </a:solidFill>
                <a:latin typeface="Frutiger" pitchFamily="32" charset="0"/>
                <a:ea typeface="+mn-ea"/>
              </a:rPr>
              <a:t> </a:t>
            </a:r>
            <a:r>
              <a:rPr lang="it-IT" altLang="it-IT" sz="1200" dirty="0" smtClean="0">
                <a:solidFill>
                  <a:srgbClr val="000000"/>
                </a:solidFill>
                <a:latin typeface="Frutiger" pitchFamily="32" charset="0"/>
                <a:ea typeface="+mn-ea"/>
              </a:rPr>
              <a:t>- € 1.360.000</a:t>
            </a:r>
            <a:r>
              <a:rPr lang="it-IT" altLang="it-IT" sz="1200" dirty="0">
                <a:solidFill>
                  <a:srgbClr val="000000"/>
                </a:solidFill>
                <a:latin typeface="Frutiger" pitchFamily="32" charset="0"/>
                <a:ea typeface="+mn-ea"/>
              </a:rPr>
              <a:t> </a:t>
            </a:r>
            <a:r>
              <a:rPr lang="it-IT" altLang="it-IT" sz="1200" dirty="0" smtClean="0">
                <a:solidFill>
                  <a:srgbClr val="000000"/>
                </a:solidFill>
                <a:latin typeface="Frutiger" pitchFamily="32" charset="0"/>
                <a:ea typeface="+mn-ea"/>
              </a:rPr>
              <a:t>- € 170.000 per </a:t>
            </a:r>
            <a:r>
              <a:rPr lang="it-IT" altLang="it-IT" sz="1200" dirty="0" err="1" smtClean="0">
                <a:solidFill>
                  <a:srgbClr val="000000"/>
                </a:solidFill>
                <a:latin typeface="Frutiger" pitchFamily="32" charset="0"/>
                <a:ea typeface="+mn-ea"/>
              </a:rPr>
              <a:t>Hub</a:t>
            </a:r>
            <a:r>
              <a:rPr lang="it-IT" altLang="it-IT" sz="1200" dirty="0">
                <a:solidFill>
                  <a:srgbClr val="000000"/>
                </a:solidFill>
                <a:latin typeface="Frutiger" pitchFamily="32" charset="0"/>
                <a:ea typeface="+mn-ea"/>
              </a:rPr>
              <a:t>						</a:t>
            </a:r>
            <a:r>
              <a:rPr lang="it-IT" altLang="it-IT" sz="1200" u="sng" dirty="0" smtClean="0">
                <a:solidFill>
                  <a:srgbClr val="000000"/>
                </a:solidFill>
                <a:latin typeface="Frutiger" pitchFamily="32" charset="0"/>
                <a:ea typeface="+mn-ea"/>
              </a:rPr>
              <a:t>Durata</a:t>
            </a:r>
            <a:r>
              <a:rPr lang="it-IT" altLang="it-IT" sz="1200" u="sng" dirty="0">
                <a:solidFill>
                  <a:srgbClr val="000000"/>
                </a:solidFill>
                <a:latin typeface="Frutiger" pitchFamily="32" charset="0"/>
                <a:ea typeface="+mn-ea"/>
              </a:rPr>
              <a:t>:</a:t>
            </a:r>
            <a:r>
              <a:rPr lang="it-IT" altLang="it-IT" sz="1200" dirty="0">
                <a:solidFill>
                  <a:srgbClr val="000000"/>
                </a:solidFill>
                <a:latin typeface="Frutiger" pitchFamily="32" charset="0"/>
                <a:ea typeface="+mn-ea"/>
              </a:rPr>
              <a:t> </a:t>
            </a:r>
            <a:r>
              <a:rPr lang="it-IT" altLang="it-IT" sz="1200" dirty="0" smtClean="0">
                <a:solidFill>
                  <a:srgbClr val="000000"/>
                </a:solidFill>
                <a:latin typeface="Frutiger" pitchFamily="32" charset="0"/>
                <a:ea typeface="+mn-ea"/>
              </a:rPr>
              <a:t>aprile 2022 – settembre 2024</a:t>
            </a:r>
            <a:endParaRPr lang="it-IT" altLang="it-IT" sz="1200" dirty="0">
              <a:solidFill>
                <a:srgbClr val="000000"/>
              </a:solidFill>
              <a:latin typeface="Frutiger" pitchFamily="32" charset="0"/>
              <a:ea typeface="+mn-ea"/>
            </a:endParaRPr>
          </a:p>
          <a:p>
            <a:pPr marL="255587" lvl="2" indent="0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r>
              <a:rPr lang="it-IT" altLang="it-IT" sz="1200" dirty="0" smtClean="0">
                <a:solidFill>
                  <a:srgbClr val="000000"/>
                </a:solidFill>
                <a:latin typeface="Frutiger" pitchFamily="32" charset="0"/>
              </a:rPr>
              <a:t> </a:t>
            </a:r>
            <a:endParaRPr lang="it-IT" altLang="it-IT" sz="1200" dirty="0">
              <a:solidFill>
                <a:srgbClr val="000000"/>
              </a:solidFill>
              <a:latin typeface="Frutiger" pitchFamily="32" charset="0"/>
            </a:endParaRPr>
          </a:p>
          <a:p>
            <a:pPr marL="255587" lvl="2" indent="0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endParaRPr lang="it-IT" altLang="it-IT" sz="1600" i="1" dirty="0">
              <a:solidFill>
                <a:srgbClr val="000000"/>
              </a:solidFill>
              <a:latin typeface="Frutiger" pitchFamily="32" charset="0"/>
            </a:endParaRPr>
          </a:p>
          <a:p>
            <a:pPr marL="255587" lvl="2" indent="0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endParaRPr lang="it-IT" altLang="it-IT" sz="1600" i="1" dirty="0">
              <a:solidFill>
                <a:srgbClr val="000000"/>
              </a:solidFill>
              <a:latin typeface="Frutiger" pitchFamily="32" charset="0"/>
            </a:endParaRPr>
          </a:p>
          <a:p>
            <a:pPr marL="541337" lvl="2" indent="-285750" eaLnBrk="1" hangingPunct="1">
              <a:spcAft>
                <a:spcPts val="750"/>
              </a:spcAft>
              <a:buClr>
                <a:srgbClr val="000000"/>
              </a:buClr>
              <a:buSzPct val="100000"/>
              <a:buFontTx/>
              <a:buChar char="-"/>
              <a:defRPr/>
            </a:pPr>
            <a:endParaRPr lang="it-IT" altLang="it-IT" sz="1600" i="1" dirty="0">
              <a:solidFill>
                <a:srgbClr val="000000"/>
              </a:solidFill>
              <a:latin typeface="Frutiger" pitchFamily="32" charset="0"/>
            </a:endParaRPr>
          </a:p>
          <a:p>
            <a:pPr marL="541337" lvl="2" indent="-285750" eaLnBrk="1" hangingPunct="1">
              <a:spcAft>
                <a:spcPts val="750"/>
              </a:spcAft>
              <a:buClr>
                <a:srgbClr val="000000"/>
              </a:buClr>
              <a:buSzPct val="100000"/>
              <a:buFontTx/>
              <a:buChar char="-"/>
              <a:defRPr/>
            </a:pPr>
            <a:endParaRPr lang="it-IT" altLang="it-IT" sz="1600" i="1" dirty="0">
              <a:solidFill>
                <a:srgbClr val="000000"/>
              </a:solidFill>
              <a:latin typeface="Frutiger" pitchFamily="32" charset="0"/>
            </a:endParaRPr>
          </a:p>
          <a:p>
            <a:pPr marL="541337" lvl="2" indent="-285750" eaLnBrk="1" hangingPunct="1">
              <a:spcAft>
                <a:spcPts val="750"/>
              </a:spcAft>
              <a:buClr>
                <a:srgbClr val="000000"/>
              </a:buClr>
              <a:buSzPct val="100000"/>
              <a:buFontTx/>
              <a:buChar char="-"/>
              <a:defRPr/>
            </a:pPr>
            <a:endParaRPr lang="it-IT" altLang="it-IT" sz="1600" i="1" dirty="0">
              <a:solidFill>
                <a:srgbClr val="000000"/>
              </a:solidFill>
              <a:latin typeface="Frutiger" pitchFamily="32" charset="0"/>
            </a:endParaRPr>
          </a:p>
          <a:p>
            <a:pPr marL="255587" lvl="2" indent="0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endParaRPr lang="it-IT" altLang="it-IT" sz="1100" i="1" dirty="0">
              <a:solidFill>
                <a:srgbClr val="000000"/>
              </a:solidFill>
              <a:latin typeface="Frutiger" pitchFamily="32" charset="0"/>
              <a:ea typeface="+mn-ea"/>
            </a:endParaRPr>
          </a:p>
          <a:p>
            <a:pPr marL="255587" lvl="2" indent="0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endParaRPr lang="it-IT" altLang="it-IT" sz="1200" dirty="0">
              <a:solidFill>
                <a:srgbClr val="000000"/>
              </a:solidFill>
              <a:latin typeface="Frutiger" pitchFamily="32" charset="0"/>
            </a:endParaRPr>
          </a:p>
          <a:p>
            <a:pPr marL="255587" lvl="2" indent="0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endParaRPr lang="it-IT" altLang="it-IT" sz="1600" i="1" dirty="0">
              <a:solidFill>
                <a:srgbClr val="000000"/>
              </a:solidFill>
              <a:latin typeface="Frutiger" pitchFamily="32" charset="0"/>
              <a:ea typeface="+mn-ea"/>
            </a:endParaRPr>
          </a:p>
          <a:p>
            <a:pPr marL="255587" lvl="2" indent="0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endParaRPr lang="it-IT" altLang="it-IT" sz="1600" i="1" dirty="0">
              <a:solidFill>
                <a:srgbClr val="000000"/>
              </a:solidFill>
              <a:latin typeface="Frutiger" pitchFamily="32" charset="0"/>
              <a:ea typeface="+mn-ea"/>
            </a:endParaRPr>
          </a:p>
          <a:p>
            <a:pPr marL="255587" lvl="2" indent="0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endParaRPr lang="it-IT" altLang="it-IT" sz="1400" dirty="0">
              <a:solidFill>
                <a:srgbClr val="000000"/>
              </a:solidFill>
              <a:latin typeface="Frutiger" pitchFamily="32" charset="0"/>
              <a:ea typeface="+mn-ea"/>
            </a:endParaRPr>
          </a:p>
          <a:p>
            <a:pPr marL="255587" lvl="2" indent="0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endParaRPr lang="it-IT" altLang="it-IT" sz="1400" dirty="0">
              <a:solidFill>
                <a:srgbClr val="000000"/>
              </a:solidFill>
              <a:latin typeface="Frutiger" pitchFamily="32" charset="0"/>
              <a:ea typeface="+mn-ea"/>
            </a:endParaRPr>
          </a:p>
          <a:p>
            <a:pPr marL="255587" lvl="2" indent="0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endParaRPr lang="it-IT" altLang="it-IT" sz="1400" dirty="0">
              <a:solidFill>
                <a:srgbClr val="000000"/>
              </a:solidFill>
              <a:latin typeface="Frutiger" pitchFamily="32" charset="0"/>
              <a:ea typeface="+mn-ea"/>
            </a:endParaRPr>
          </a:p>
        </p:txBody>
      </p:sp>
      <p:sp>
        <p:nvSpPr>
          <p:cNvPr id="8195" name="Rettangolo 1">
            <a:extLst>
              <a:ext uri="{FF2B5EF4-FFF2-40B4-BE49-F238E27FC236}">
                <a16:creationId xmlns:a16="http://schemas.microsoft.com/office/drawing/2014/main" id="{A8DB757D-33B0-4742-B941-D102A0529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113" y="0"/>
            <a:ext cx="9739313" cy="782638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8196" name="Text Box 1">
            <a:extLst>
              <a:ext uri="{FF2B5EF4-FFF2-40B4-BE49-F238E27FC236}">
                <a16:creationId xmlns:a16="http://schemas.microsoft.com/office/drawing/2014/main" id="{6834F968-5C9A-4B80-9025-0D490738D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287338"/>
            <a:ext cx="7366000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9pPr>
          </a:lstStyle>
          <a:p>
            <a:pPr eaLnBrk="1" hangingPunct="1">
              <a:buSzPct val="100000"/>
            </a:pPr>
            <a:r>
              <a:rPr lang="it-IT" altLang="it-IT" sz="2000" dirty="0" smtClean="0">
                <a:latin typeface="Frutiger" pitchFamily="32" charset="0"/>
              </a:rPr>
              <a:t>SINTESI ATTIVITA’ DI PROGETTO</a:t>
            </a:r>
            <a:endParaRPr lang="it-IT" altLang="it-IT" sz="2000" dirty="0">
              <a:latin typeface="Frutiger" pitchFamily="32" charset="0"/>
            </a:endParaRPr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5685683"/>
              </p:ext>
            </p:extLst>
          </p:nvPr>
        </p:nvGraphicFramePr>
        <p:xfrm>
          <a:off x="395635" y="1223862"/>
          <a:ext cx="8784975" cy="41764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86411">
                  <a:extLst>
                    <a:ext uri="{9D8B030D-6E8A-4147-A177-3AD203B41FA5}">
                      <a16:colId xmlns:a16="http://schemas.microsoft.com/office/drawing/2014/main" val="1074182576"/>
                    </a:ext>
                  </a:extLst>
                </a:gridCol>
                <a:gridCol w="4798564">
                  <a:extLst>
                    <a:ext uri="{9D8B030D-6E8A-4147-A177-3AD203B41FA5}">
                      <a16:colId xmlns:a16="http://schemas.microsoft.com/office/drawing/2014/main" val="489451997"/>
                    </a:ext>
                  </a:extLst>
                </a:gridCol>
              </a:tblGrid>
              <a:tr h="2880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kern="150" dirty="0">
                          <a:effectLst/>
                        </a:rPr>
                        <a:t>GRUPPI DI ATTIVITÀ </a:t>
                      </a:r>
                      <a:endParaRPr lang="it-IT" sz="14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42608" marR="42608" marT="0" marB="0" anchor="ctr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kern="150" dirty="0">
                          <a:effectLst/>
                        </a:rPr>
                        <a:t>DESCRIZIONE ATTIVITÀ</a:t>
                      </a:r>
                      <a:endParaRPr lang="it-IT" sz="14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42608" marR="42608" marT="0" marB="0" anchor="ctr">
                    <a:solidFill>
                      <a:srgbClr val="FF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4955509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kern="150" dirty="0">
                          <a:solidFill>
                            <a:schemeClr val="tx1"/>
                          </a:solidFill>
                          <a:effectLst/>
                        </a:rPr>
                        <a:t>Supervisione pedagogico-didattica</a:t>
                      </a:r>
                      <a:endParaRPr lang="it-IT" sz="14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42608" marR="42608" marT="0" marB="0" anchor="ctr">
                    <a:solidFill>
                      <a:srgbClr val="F4D3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kern="150" dirty="0">
                          <a:effectLst/>
                        </a:rPr>
                        <a:t>Attività a favore dei consigli di classe per la definizione di strategie di intervento integrate a supporto del successo formativo (incluse riunioni con l’equipe multidisciplinare)</a:t>
                      </a:r>
                      <a:endParaRPr lang="it-IT" sz="14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42608" marR="42608" marT="0" marB="0" anchor="ctr">
                    <a:solidFill>
                      <a:srgbClr val="F4D3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371476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kern="150" dirty="0">
                          <a:solidFill>
                            <a:schemeClr val="tx1"/>
                          </a:solidFill>
                          <a:effectLst/>
                        </a:rPr>
                        <a:t>Supporto </a:t>
                      </a:r>
                      <a:r>
                        <a:rPr lang="it-IT" sz="1400" kern="150" dirty="0" smtClean="0">
                          <a:solidFill>
                            <a:schemeClr val="tx1"/>
                          </a:solidFill>
                          <a:effectLst/>
                        </a:rPr>
                        <a:t>educativo</a:t>
                      </a:r>
                      <a:endParaRPr lang="it-IT" sz="14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42608" marR="42608" marT="0" marB="0" anchor="ctr">
                    <a:solidFill>
                      <a:srgbClr val="F0E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kern="150" dirty="0">
                          <a:effectLst/>
                        </a:rPr>
                        <a:t>Attività in aula per accompagnamento alle dinamiche di gruppo e volta a personalizzare l’intervento didattico in maniera </a:t>
                      </a:r>
                      <a:r>
                        <a:rPr lang="it-IT" sz="1400" kern="150" dirty="0" smtClean="0">
                          <a:effectLst/>
                        </a:rPr>
                        <a:t>inclusiva </a:t>
                      </a:r>
                      <a:endParaRPr lang="it-IT" sz="14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42608" marR="42608" marT="0" marB="0" anchor="ctr">
                    <a:solidFill>
                      <a:srgbClr val="F0E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994046"/>
                  </a:ext>
                </a:extLst>
              </a:tr>
              <a:tr h="136815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it-IT" sz="1400" b="1" kern="15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Mediazione linguistica e culturale</a:t>
                      </a:r>
                    </a:p>
                  </a:txBody>
                  <a:tcPr marL="42608" marR="42608" marT="0" marB="0" anchor="ctr">
                    <a:solidFill>
                      <a:srgbClr val="F4D3C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it-IT" sz="1400" kern="15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Attività rivolta al miglioramento dei rapporti scuola-famiglia da rendere disponibile sui principali 4 assi linguistici necessari nel territorio di riferimento (inclusa attività formativa per i personale scolastico sul background culturale delle diverse provenienze)</a:t>
                      </a:r>
                    </a:p>
                  </a:txBody>
                  <a:tcPr marL="42608" marR="42608" marT="0" marB="0" anchor="ctr">
                    <a:solidFill>
                      <a:srgbClr val="F4D3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255549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kern="150" dirty="0">
                          <a:solidFill>
                            <a:schemeClr val="tx1"/>
                          </a:solidFill>
                          <a:effectLst/>
                        </a:rPr>
                        <a:t>Accompagnamento da e verso i servizi sociali territoriali e/o altri servizi</a:t>
                      </a:r>
                      <a:endParaRPr lang="it-IT" sz="14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42608" marR="42608" marT="0" marB="0" anchor="ctr">
                    <a:solidFill>
                      <a:srgbClr val="F0E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kern="150" dirty="0">
                          <a:effectLst/>
                        </a:rPr>
                        <a:t>Attività di raccordo scuola-servizi volta a garantire continuità di intervento </a:t>
                      </a:r>
                      <a:endParaRPr lang="it-IT" sz="14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42608" marR="42608" marT="0" marB="0" anchor="ctr">
                    <a:solidFill>
                      <a:srgbClr val="F0E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349938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3C59207A-7DEF-421B-9637-0B6263392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5" y="935038"/>
            <a:ext cx="9505950" cy="554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1pPr>
            <a:lvl2pPr marL="457200" indent="-4556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2pPr>
            <a:lvl3pPr marL="685800" indent="-4302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9pPr>
          </a:lstStyle>
          <a:p>
            <a:pPr marL="255587" lvl="2" indent="0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r>
              <a:rPr lang="it-IT" altLang="it-IT" sz="1200" dirty="0" smtClean="0">
                <a:solidFill>
                  <a:srgbClr val="000000"/>
                </a:solidFill>
                <a:latin typeface="Frutiger" pitchFamily="32" charset="0"/>
              </a:rPr>
              <a:t> </a:t>
            </a:r>
            <a:endParaRPr lang="it-IT" altLang="it-IT" sz="1200" dirty="0">
              <a:solidFill>
                <a:srgbClr val="000000"/>
              </a:solidFill>
              <a:latin typeface="Frutiger" pitchFamily="32" charset="0"/>
            </a:endParaRPr>
          </a:p>
          <a:p>
            <a:pPr marL="255587" lvl="2" indent="0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endParaRPr lang="it-IT" altLang="it-IT" sz="1600" i="1" dirty="0">
              <a:solidFill>
                <a:srgbClr val="000000"/>
              </a:solidFill>
              <a:latin typeface="Frutiger" pitchFamily="32" charset="0"/>
            </a:endParaRPr>
          </a:p>
          <a:p>
            <a:pPr marL="255587" lvl="2" indent="0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endParaRPr lang="it-IT" altLang="it-IT" sz="1600" i="1" dirty="0">
              <a:solidFill>
                <a:srgbClr val="000000"/>
              </a:solidFill>
              <a:latin typeface="Frutiger" pitchFamily="32" charset="0"/>
            </a:endParaRPr>
          </a:p>
          <a:p>
            <a:pPr marL="541337" lvl="2" indent="-285750" eaLnBrk="1" hangingPunct="1">
              <a:spcAft>
                <a:spcPts val="750"/>
              </a:spcAft>
              <a:buClr>
                <a:srgbClr val="000000"/>
              </a:buClr>
              <a:buSzPct val="100000"/>
              <a:buFontTx/>
              <a:buChar char="-"/>
              <a:defRPr/>
            </a:pPr>
            <a:endParaRPr lang="it-IT" altLang="it-IT" sz="1600" i="1" dirty="0">
              <a:solidFill>
                <a:srgbClr val="000000"/>
              </a:solidFill>
              <a:latin typeface="Frutiger" pitchFamily="32" charset="0"/>
            </a:endParaRPr>
          </a:p>
          <a:p>
            <a:pPr marL="541337" lvl="2" indent="-285750" eaLnBrk="1" hangingPunct="1">
              <a:spcAft>
                <a:spcPts val="750"/>
              </a:spcAft>
              <a:buClr>
                <a:srgbClr val="000000"/>
              </a:buClr>
              <a:buSzPct val="100000"/>
              <a:buFontTx/>
              <a:buChar char="-"/>
              <a:defRPr/>
            </a:pPr>
            <a:endParaRPr lang="it-IT" altLang="it-IT" sz="1600" i="1" dirty="0">
              <a:solidFill>
                <a:srgbClr val="000000"/>
              </a:solidFill>
              <a:latin typeface="Frutiger" pitchFamily="32" charset="0"/>
            </a:endParaRPr>
          </a:p>
          <a:p>
            <a:pPr marL="541337" lvl="2" indent="-285750" eaLnBrk="1" hangingPunct="1">
              <a:spcAft>
                <a:spcPts val="750"/>
              </a:spcAft>
              <a:buClr>
                <a:srgbClr val="000000"/>
              </a:buClr>
              <a:buSzPct val="100000"/>
              <a:buFontTx/>
              <a:buChar char="-"/>
              <a:defRPr/>
            </a:pPr>
            <a:endParaRPr lang="it-IT" altLang="it-IT" sz="1600" i="1" dirty="0">
              <a:solidFill>
                <a:srgbClr val="000000"/>
              </a:solidFill>
              <a:latin typeface="Frutiger" pitchFamily="32" charset="0"/>
            </a:endParaRPr>
          </a:p>
          <a:p>
            <a:pPr marL="255587" lvl="2" indent="0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endParaRPr lang="it-IT" altLang="it-IT" sz="1100" i="1" dirty="0">
              <a:solidFill>
                <a:srgbClr val="000000"/>
              </a:solidFill>
              <a:latin typeface="Frutiger" pitchFamily="32" charset="0"/>
              <a:ea typeface="+mn-ea"/>
            </a:endParaRPr>
          </a:p>
          <a:p>
            <a:pPr marL="255587" lvl="2" indent="0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endParaRPr lang="it-IT" altLang="it-IT" sz="1200" dirty="0">
              <a:solidFill>
                <a:srgbClr val="000000"/>
              </a:solidFill>
              <a:latin typeface="Frutiger" pitchFamily="32" charset="0"/>
            </a:endParaRPr>
          </a:p>
          <a:p>
            <a:pPr marL="255587" lvl="2" indent="0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endParaRPr lang="it-IT" altLang="it-IT" sz="1600" i="1" dirty="0">
              <a:solidFill>
                <a:srgbClr val="000000"/>
              </a:solidFill>
              <a:latin typeface="Frutiger" pitchFamily="32" charset="0"/>
              <a:ea typeface="+mn-ea"/>
            </a:endParaRPr>
          </a:p>
          <a:p>
            <a:pPr marL="255587" lvl="2" indent="0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endParaRPr lang="it-IT" altLang="it-IT" sz="1600" i="1" dirty="0">
              <a:solidFill>
                <a:srgbClr val="000000"/>
              </a:solidFill>
              <a:latin typeface="Frutiger" pitchFamily="32" charset="0"/>
              <a:ea typeface="+mn-ea"/>
            </a:endParaRPr>
          </a:p>
          <a:p>
            <a:pPr marL="255587" lvl="2" indent="0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endParaRPr lang="it-IT" altLang="it-IT" sz="1400" dirty="0">
              <a:solidFill>
                <a:srgbClr val="000000"/>
              </a:solidFill>
              <a:latin typeface="Frutiger" pitchFamily="32" charset="0"/>
              <a:ea typeface="+mn-ea"/>
            </a:endParaRPr>
          </a:p>
          <a:p>
            <a:pPr marL="255587" lvl="2" indent="0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endParaRPr lang="it-IT" altLang="it-IT" sz="1400" dirty="0">
              <a:solidFill>
                <a:srgbClr val="000000"/>
              </a:solidFill>
              <a:latin typeface="Frutiger" pitchFamily="32" charset="0"/>
              <a:ea typeface="+mn-ea"/>
            </a:endParaRPr>
          </a:p>
          <a:p>
            <a:pPr marL="255587" lvl="2" indent="0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endParaRPr lang="it-IT" altLang="it-IT" sz="1400" dirty="0">
              <a:solidFill>
                <a:srgbClr val="000000"/>
              </a:solidFill>
              <a:latin typeface="Frutiger" pitchFamily="32" charset="0"/>
              <a:ea typeface="+mn-ea"/>
            </a:endParaRPr>
          </a:p>
        </p:txBody>
      </p:sp>
      <p:sp>
        <p:nvSpPr>
          <p:cNvPr id="8195" name="Rettangolo 1">
            <a:extLst>
              <a:ext uri="{FF2B5EF4-FFF2-40B4-BE49-F238E27FC236}">
                <a16:creationId xmlns:a16="http://schemas.microsoft.com/office/drawing/2014/main" id="{A8DB757D-33B0-4742-B941-D102A0529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113" y="0"/>
            <a:ext cx="9739313" cy="782638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8196" name="Text Box 1">
            <a:extLst>
              <a:ext uri="{FF2B5EF4-FFF2-40B4-BE49-F238E27FC236}">
                <a16:creationId xmlns:a16="http://schemas.microsoft.com/office/drawing/2014/main" id="{6834F968-5C9A-4B80-9025-0D490738D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287338"/>
            <a:ext cx="7366000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9pPr>
          </a:lstStyle>
          <a:p>
            <a:pPr eaLnBrk="1" hangingPunct="1">
              <a:buSzPct val="100000"/>
            </a:pPr>
            <a:r>
              <a:rPr lang="it-IT" altLang="it-IT" sz="2000" dirty="0" smtClean="0">
                <a:latin typeface="Frutiger" pitchFamily="32" charset="0"/>
              </a:rPr>
              <a:t>SINTESI ATTIVITA’ DI PROGETTO</a:t>
            </a:r>
            <a:endParaRPr lang="it-IT" altLang="it-IT" sz="2000" dirty="0">
              <a:latin typeface="Frutiger" pitchFamily="32" charset="0"/>
            </a:endParaRPr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9231741"/>
              </p:ext>
            </p:extLst>
          </p:nvPr>
        </p:nvGraphicFramePr>
        <p:xfrm>
          <a:off x="539651" y="1511895"/>
          <a:ext cx="8784975" cy="30336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86411">
                  <a:extLst>
                    <a:ext uri="{9D8B030D-6E8A-4147-A177-3AD203B41FA5}">
                      <a16:colId xmlns:a16="http://schemas.microsoft.com/office/drawing/2014/main" val="1074182576"/>
                    </a:ext>
                  </a:extLst>
                </a:gridCol>
                <a:gridCol w="4798564">
                  <a:extLst>
                    <a:ext uri="{9D8B030D-6E8A-4147-A177-3AD203B41FA5}">
                      <a16:colId xmlns:a16="http://schemas.microsoft.com/office/drawing/2014/main" val="489451997"/>
                    </a:ext>
                  </a:extLst>
                </a:gridCol>
              </a:tblGrid>
              <a:tr h="600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kern="150" dirty="0">
                          <a:effectLst/>
                        </a:rPr>
                        <a:t>GRUPPI DI ATTIVITÀ </a:t>
                      </a:r>
                      <a:endParaRPr lang="it-IT" sz="14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42608" marR="42608" marT="0" marB="0" anchor="ctr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kern="150" dirty="0">
                          <a:effectLst/>
                        </a:rPr>
                        <a:t>DESCRIZIONE ATTIVITÀ</a:t>
                      </a:r>
                      <a:endParaRPr lang="it-IT" sz="14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42608" marR="42608" marT="0" marB="0" anchor="ctr">
                    <a:solidFill>
                      <a:srgbClr val="FF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4955509"/>
                  </a:ext>
                </a:extLst>
              </a:tr>
              <a:tr h="10920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kern="150" dirty="0">
                          <a:solidFill>
                            <a:schemeClr val="tx1"/>
                          </a:solidFill>
                          <a:effectLst/>
                        </a:rPr>
                        <a:t>Orientamento in uscita</a:t>
                      </a:r>
                      <a:endParaRPr lang="it-IT" sz="14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42608" marR="42608" marT="0" marB="0" anchor="ctr">
                    <a:solidFill>
                      <a:srgbClr val="F4D3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kern="150" dirty="0">
                          <a:effectLst/>
                        </a:rPr>
                        <a:t>Attività di orientamento scolastico basata sulle competenze a supporto del processo decisionale del minore, in termini di consapevolezza, nella definizione del proprio progetto formativo e nella gestione della fase di transizione.</a:t>
                      </a:r>
                      <a:endParaRPr lang="it-IT" sz="14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42608" marR="42608" marT="0" marB="0" anchor="ctr">
                    <a:solidFill>
                      <a:srgbClr val="F4D3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6821689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kern="150" dirty="0">
                          <a:solidFill>
                            <a:schemeClr val="tx1"/>
                          </a:solidFill>
                          <a:effectLst/>
                        </a:rPr>
                        <a:t>Sportello psico-pedagogico</a:t>
                      </a:r>
                      <a:endParaRPr lang="it-IT" sz="14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42608" marR="42608" marT="0" marB="0" anchor="ctr">
                    <a:solidFill>
                      <a:srgbClr val="F0E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kern="150" dirty="0">
                          <a:effectLst/>
                        </a:rPr>
                        <a:t>Attività rivolta agli studenti e alle loro famiglie, con particolare attenzione al benessere psico-fisico del minore in un’ottica multidimensionale  </a:t>
                      </a:r>
                      <a:endParaRPr lang="it-IT" sz="14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42608" marR="42608" marT="0" marB="0" anchor="ctr">
                    <a:solidFill>
                      <a:srgbClr val="F0E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833696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kern="150" dirty="0">
                          <a:solidFill>
                            <a:schemeClr val="tx1"/>
                          </a:solidFill>
                          <a:effectLst/>
                        </a:rPr>
                        <a:t>Potenziamento/Sostegno allo studio </a:t>
                      </a:r>
                      <a:endParaRPr lang="it-IT" sz="14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42608" marR="42608" marT="0" marB="0" anchor="ctr">
                    <a:solidFill>
                      <a:srgbClr val="F4D3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kern="150" dirty="0">
                          <a:effectLst/>
                        </a:rPr>
                        <a:t>Attività extracurriculare per potenziamento didattico, rafforzamento della motivazione scolastica e dell’autoefficacia</a:t>
                      </a:r>
                      <a:endParaRPr lang="it-IT" sz="14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42608" marR="42608" marT="0" marB="0" anchor="ctr">
                    <a:solidFill>
                      <a:srgbClr val="F4D3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4609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99157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3C59207A-7DEF-421B-9637-0B6263392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5" y="935038"/>
            <a:ext cx="9505950" cy="554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1pPr>
            <a:lvl2pPr marL="457200" indent="-4556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2pPr>
            <a:lvl3pPr marL="685800" indent="-4302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9pPr>
          </a:lstStyle>
          <a:p>
            <a:endParaRPr lang="it-IT" dirty="0" smtClean="0">
              <a:solidFill>
                <a:schemeClr val="tx1"/>
              </a:solidFill>
            </a:endParaRPr>
          </a:p>
          <a:p>
            <a:endParaRPr lang="it-IT" dirty="0">
              <a:solidFill>
                <a:schemeClr val="tx1"/>
              </a:solidFill>
            </a:endParaRPr>
          </a:p>
          <a:p>
            <a:endParaRPr lang="it-IT" dirty="0" smtClean="0">
              <a:solidFill>
                <a:schemeClr val="tx1"/>
              </a:solidFill>
            </a:endParaRPr>
          </a:p>
          <a:p>
            <a:endParaRPr lang="it-IT" dirty="0">
              <a:solidFill>
                <a:schemeClr val="tx1"/>
              </a:solidFill>
            </a:endParaRPr>
          </a:p>
          <a:p>
            <a:endParaRPr lang="it-IT" dirty="0" smtClean="0">
              <a:solidFill>
                <a:schemeClr val="tx1"/>
              </a:solidFill>
            </a:endParaRPr>
          </a:p>
          <a:p>
            <a:endParaRPr lang="it-IT" dirty="0">
              <a:solidFill>
                <a:schemeClr val="tx1"/>
              </a:solidFill>
            </a:endParaRPr>
          </a:p>
          <a:p>
            <a:endParaRPr lang="it-IT" dirty="0" smtClean="0">
              <a:solidFill>
                <a:schemeClr val="tx1"/>
              </a:solidFill>
            </a:endParaRPr>
          </a:p>
          <a:p>
            <a:endParaRPr lang="it-IT" dirty="0">
              <a:solidFill>
                <a:schemeClr val="tx1"/>
              </a:solidFill>
            </a:endParaRPr>
          </a:p>
          <a:p>
            <a:endParaRPr lang="it-IT" dirty="0" smtClean="0">
              <a:solidFill>
                <a:schemeClr val="tx1"/>
              </a:solidFill>
            </a:endParaRPr>
          </a:p>
          <a:p>
            <a:endParaRPr lang="it-IT" dirty="0">
              <a:solidFill>
                <a:schemeClr val="tx1"/>
              </a:solidFill>
            </a:endParaRPr>
          </a:p>
          <a:p>
            <a:endParaRPr lang="it-IT" dirty="0" smtClean="0">
              <a:solidFill>
                <a:schemeClr val="tx1"/>
              </a:solidFill>
            </a:endParaRPr>
          </a:p>
          <a:p>
            <a:endParaRPr lang="it-IT" dirty="0">
              <a:solidFill>
                <a:schemeClr val="tx1"/>
              </a:solidFill>
            </a:endParaRPr>
          </a:p>
          <a:p>
            <a:endParaRPr lang="it-IT" dirty="0" smtClean="0">
              <a:solidFill>
                <a:schemeClr val="tx1"/>
              </a:solidFill>
            </a:endParaRPr>
          </a:p>
          <a:p>
            <a:endParaRPr lang="it-IT" dirty="0">
              <a:solidFill>
                <a:schemeClr val="tx1"/>
              </a:solidFill>
            </a:endParaRPr>
          </a:p>
          <a:p>
            <a:endParaRPr lang="it-IT" dirty="0" smtClean="0">
              <a:solidFill>
                <a:schemeClr val="tx1"/>
              </a:solidFill>
            </a:endParaRPr>
          </a:p>
          <a:p>
            <a:endParaRPr lang="it-IT" dirty="0">
              <a:solidFill>
                <a:schemeClr val="tx1"/>
              </a:solidFill>
            </a:endParaRPr>
          </a:p>
          <a:p>
            <a:pPr algn="ctr"/>
            <a:r>
              <a:rPr lang="it-IT" sz="1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Tutte </a:t>
            </a:r>
            <a:r>
              <a:rPr lang="it-IT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attività </a:t>
            </a:r>
            <a:r>
              <a:rPr lang="it-IT" sz="1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saranno gratuite </a:t>
            </a:r>
            <a:r>
              <a:rPr lang="it-IT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 i </a:t>
            </a:r>
            <a:r>
              <a:rPr lang="it-IT" sz="1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beneficiari.</a:t>
            </a:r>
          </a:p>
          <a:p>
            <a:pPr algn="ctr"/>
            <a:r>
              <a:rPr lang="it-IT" sz="1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Potranno </a:t>
            </a:r>
            <a:r>
              <a:rPr lang="it-IT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essere richiesti contributi simbolici di modica cifra alle famiglie esclusivamente </a:t>
            </a:r>
            <a:endParaRPr lang="it-IT" sz="12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it-IT" sz="1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it-IT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parziale copertura di spese per eventuali uscite didattiche o per particolari materiali didattici di laboratorio</a:t>
            </a:r>
            <a:endParaRPr lang="it-IT" altLang="it-IT" sz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195" name="Rettangolo 1">
            <a:extLst>
              <a:ext uri="{FF2B5EF4-FFF2-40B4-BE49-F238E27FC236}">
                <a16:creationId xmlns:a16="http://schemas.microsoft.com/office/drawing/2014/main" id="{A8DB757D-33B0-4742-B941-D102A0529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113" y="0"/>
            <a:ext cx="9739313" cy="782638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8196" name="Text Box 1">
            <a:extLst>
              <a:ext uri="{FF2B5EF4-FFF2-40B4-BE49-F238E27FC236}">
                <a16:creationId xmlns:a16="http://schemas.microsoft.com/office/drawing/2014/main" id="{6834F968-5C9A-4B80-9025-0D490738D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287338"/>
            <a:ext cx="7366000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9pPr>
          </a:lstStyle>
          <a:p>
            <a:pPr eaLnBrk="1" hangingPunct="1">
              <a:buSzPct val="100000"/>
            </a:pPr>
            <a:r>
              <a:rPr lang="it-IT" altLang="it-IT" sz="2000" dirty="0" smtClean="0">
                <a:latin typeface="Frutiger" pitchFamily="32" charset="0"/>
              </a:rPr>
              <a:t>SINTESI ATTIVITA’ DI PROGETTO</a:t>
            </a:r>
            <a:endParaRPr lang="it-IT" altLang="it-IT" sz="2000" dirty="0">
              <a:latin typeface="Frutiger" pitchFamily="32" charset="0"/>
            </a:endParaRPr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9373326"/>
              </p:ext>
            </p:extLst>
          </p:nvPr>
        </p:nvGraphicFramePr>
        <p:xfrm>
          <a:off x="466055" y="1069976"/>
          <a:ext cx="8784975" cy="40324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86411">
                  <a:extLst>
                    <a:ext uri="{9D8B030D-6E8A-4147-A177-3AD203B41FA5}">
                      <a16:colId xmlns:a16="http://schemas.microsoft.com/office/drawing/2014/main" val="1074182576"/>
                    </a:ext>
                  </a:extLst>
                </a:gridCol>
                <a:gridCol w="4798564">
                  <a:extLst>
                    <a:ext uri="{9D8B030D-6E8A-4147-A177-3AD203B41FA5}">
                      <a16:colId xmlns:a16="http://schemas.microsoft.com/office/drawing/2014/main" val="489451997"/>
                    </a:ext>
                  </a:extLst>
                </a:gridCol>
              </a:tblGrid>
              <a:tr h="3514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kern="150" dirty="0">
                          <a:effectLst/>
                        </a:rPr>
                        <a:t>GRUPPI DI ATTIVITÀ </a:t>
                      </a:r>
                      <a:endParaRPr lang="it-IT" sz="14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42608" marR="42608" marT="0" marB="0" anchor="ctr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kern="150" dirty="0">
                          <a:effectLst/>
                        </a:rPr>
                        <a:t>DESCRIZIONE ATTIVITÀ</a:t>
                      </a:r>
                      <a:endParaRPr lang="it-IT" sz="14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42608" marR="42608" marT="0" marB="0" anchor="ctr">
                    <a:solidFill>
                      <a:srgbClr val="FF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4955509"/>
                  </a:ext>
                </a:extLst>
              </a:tr>
              <a:tr h="28998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kern="150" dirty="0" smtClean="0">
                          <a:solidFill>
                            <a:schemeClr val="tx1"/>
                          </a:solidFill>
                          <a:effectLst/>
                        </a:rPr>
                        <a:t>Laboratori:</a:t>
                      </a:r>
                      <a:endParaRPr lang="it-IT" sz="1400" kern="15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kern="150" dirty="0">
                          <a:solidFill>
                            <a:schemeClr val="tx1"/>
                          </a:solidFill>
                          <a:effectLst/>
                        </a:rPr>
                        <a:t>laboratori artistico-espressivi; laboratori di gestione delle emozioni e relazioni;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kern="150" dirty="0">
                          <a:solidFill>
                            <a:schemeClr val="tx1"/>
                          </a:solidFill>
                          <a:effectLst/>
                        </a:rPr>
                        <a:t>laboratori STEAM;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kern="150" dirty="0">
                          <a:solidFill>
                            <a:schemeClr val="tx1"/>
                          </a:solidFill>
                          <a:effectLst/>
                        </a:rPr>
                        <a:t>laboratori sulle competenze linguistiche;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kern="150" dirty="0">
                          <a:solidFill>
                            <a:schemeClr val="tx1"/>
                          </a:solidFill>
                          <a:effectLst/>
                        </a:rPr>
                        <a:t>Attività </a:t>
                      </a:r>
                      <a:r>
                        <a:rPr lang="it-IT" sz="1400" kern="150" dirty="0" smtClean="0">
                          <a:solidFill>
                            <a:schemeClr val="tx1"/>
                          </a:solidFill>
                          <a:effectLst/>
                        </a:rPr>
                        <a:t>sportive</a:t>
                      </a:r>
                      <a:endParaRPr lang="it-IT" sz="1400" kern="15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kern="15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it-IT" sz="14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42608" marR="42608" marT="0" marB="0" anchor="ctr">
                    <a:solidFill>
                      <a:srgbClr val="F0E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kern="150" dirty="0">
                          <a:effectLst/>
                        </a:rPr>
                        <a:t>Attività di rinforzo delle competenze chiave di cittadinanza e delle competenze trasversali e relazionali;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kern="150" dirty="0">
                          <a:effectLst/>
                        </a:rPr>
                        <a:t>Attività di rinforzo delle competenze scientifiche, informatiche e artistiche, linguistiche </a:t>
                      </a:r>
                      <a:endParaRPr lang="it-IT" sz="1400" kern="15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kern="150" dirty="0" smtClean="0">
                          <a:effectLst/>
                        </a:rPr>
                        <a:t>(</a:t>
                      </a:r>
                      <a:r>
                        <a:rPr lang="it-IT" sz="1400" kern="150" dirty="0">
                          <a:effectLst/>
                        </a:rPr>
                        <a:t>italiano L2, inglese, ecc</a:t>
                      </a:r>
                      <a:r>
                        <a:rPr lang="it-IT" sz="1400" kern="150" dirty="0" smtClean="0">
                          <a:effectLst/>
                        </a:rPr>
                        <a:t>.);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it-IT" sz="1400" kern="15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kern="150" dirty="0">
                          <a:effectLst/>
                        </a:rPr>
                        <a:t>Attività rivolte alla costruzione di relazioni sociali di qualità, allo sviluppo della capacità di gestione delle emozioni e della capacità di relazione</a:t>
                      </a:r>
                      <a:r>
                        <a:rPr lang="it-IT" sz="1400" kern="150" dirty="0" smtClean="0">
                          <a:effectLst/>
                        </a:rPr>
                        <a:t>;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it-IT" sz="1400" kern="15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kern="150" dirty="0">
                          <a:effectLst/>
                        </a:rPr>
                        <a:t>Attività sportive volte alla maggior consapevolezza e gestione della corporeità e delle dinamiche relazionali</a:t>
                      </a:r>
                      <a:endParaRPr lang="it-IT" sz="14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42608" marR="42608" marT="0" marB="0" anchor="ctr">
                    <a:solidFill>
                      <a:srgbClr val="F0E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373595"/>
                  </a:ext>
                </a:extLst>
              </a:tr>
              <a:tr h="7811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kern="150" dirty="0">
                          <a:solidFill>
                            <a:schemeClr val="tx1"/>
                          </a:solidFill>
                          <a:effectLst/>
                        </a:rPr>
                        <a:t>Campus </a:t>
                      </a:r>
                      <a:endParaRPr lang="it-IT" sz="1400" kern="1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42608" marR="42608" marT="0" marB="0" anchor="ctr">
                    <a:solidFill>
                      <a:srgbClr val="F4D3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kern="150" dirty="0">
                          <a:effectLst/>
                        </a:rPr>
                        <a:t>Insieme di attività laboratoriali </a:t>
                      </a:r>
                      <a:r>
                        <a:rPr lang="it-IT" sz="1400" kern="150" dirty="0" smtClean="0">
                          <a:effectLst/>
                        </a:rPr>
                        <a:t>organizzate </a:t>
                      </a:r>
                      <a:r>
                        <a:rPr lang="it-IT" sz="1400" kern="150" dirty="0">
                          <a:effectLst/>
                        </a:rPr>
                        <a:t>in periodi di chiusura della scuola, prevalentemente in estate,  in forma di campus</a:t>
                      </a:r>
                      <a:endParaRPr lang="it-IT" sz="1400" kern="15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Mangal"/>
                      </a:endParaRPr>
                    </a:p>
                  </a:txBody>
                  <a:tcPr marL="42608" marR="42608" marT="0" marB="0" anchor="ctr">
                    <a:solidFill>
                      <a:srgbClr val="F4D3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74720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63311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3C59207A-7DEF-421B-9637-0B6263392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619" y="976313"/>
            <a:ext cx="5832648" cy="4825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1pPr>
            <a:lvl2pPr marL="457200" indent="-4556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2pPr>
            <a:lvl3pPr marL="685800" indent="-4302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9pPr>
          </a:lstStyle>
          <a:p>
            <a:pPr algn="just"/>
            <a:r>
              <a:rPr lang="it-IT" sz="1400" dirty="0" smtClean="0">
                <a:solidFill>
                  <a:schemeClr val="tx1"/>
                </a:solidFill>
              </a:rPr>
              <a:t>Le </a:t>
            </a:r>
            <a:r>
              <a:rPr lang="it-IT" sz="1400" dirty="0">
                <a:solidFill>
                  <a:schemeClr val="tx1"/>
                </a:solidFill>
              </a:rPr>
              <a:t>attività saranno meglio dettagliate durante le sessioni di co-progettazione con le istituzioni scolastiche per rispondere ai bisogni specifici, tenendo presente interventi eventualmente già attivi in ambito scolastico.</a:t>
            </a:r>
          </a:p>
          <a:p>
            <a:pPr algn="just"/>
            <a:endParaRPr lang="it-IT" sz="1400" b="1" dirty="0">
              <a:solidFill>
                <a:schemeClr val="tx1"/>
              </a:solidFill>
            </a:endParaRPr>
          </a:p>
          <a:p>
            <a:pPr marL="0" lvl="2" indent="0" algn="just"/>
            <a:r>
              <a:rPr lang="it-IT" altLang="it-IT" sz="1400" b="1" dirty="0">
                <a:solidFill>
                  <a:schemeClr val="tx1"/>
                </a:solidFill>
              </a:rPr>
              <a:t>VALORE AGGIUNTO: </a:t>
            </a:r>
            <a:r>
              <a:rPr lang="it-IT" altLang="it-IT" sz="1400" dirty="0">
                <a:solidFill>
                  <a:schemeClr val="tx1"/>
                </a:solidFill>
              </a:rPr>
              <a:t>contemporanea e sinergica presenza di tutti i gruppi di attività quali elementi costitutivi e caratterizzanti degli </a:t>
            </a:r>
            <a:r>
              <a:rPr lang="it-IT" altLang="it-IT" sz="1400" dirty="0" err="1">
                <a:solidFill>
                  <a:schemeClr val="tx1"/>
                </a:solidFill>
              </a:rPr>
              <a:t>Hub</a:t>
            </a:r>
            <a:r>
              <a:rPr lang="it-IT" altLang="it-IT" sz="1400" dirty="0">
                <a:solidFill>
                  <a:schemeClr val="tx1"/>
                </a:solidFill>
              </a:rPr>
              <a:t> scolastici</a:t>
            </a:r>
          </a:p>
          <a:p>
            <a:pPr algn="just"/>
            <a:endParaRPr lang="it-IT" sz="1400" dirty="0" smtClean="0">
              <a:solidFill>
                <a:schemeClr val="tx1"/>
              </a:solidFill>
            </a:endParaRPr>
          </a:p>
          <a:p>
            <a:pPr algn="just"/>
            <a:endParaRPr lang="it-IT" sz="1400" dirty="0">
              <a:solidFill>
                <a:schemeClr val="tx1"/>
              </a:solidFill>
            </a:endParaRPr>
          </a:p>
          <a:p>
            <a:pPr algn="just"/>
            <a:r>
              <a:rPr lang="it-IT" sz="1400" dirty="0" smtClean="0">
                <a:solidFill>
                  <a:schemeClr val="tx1"/>
                </a:solidFill>
              </a:rPr>
              <a:t>L’intervento </a:t>
            </a:r>
            <a:r>
              <a:rPr lang="it-IT" sz="1400" dirty="0">
                <a:solidFill>
                  <a:schemeClr val="tx1"/>
                </a:solidFill>
              </a:rPr>
              <a:t>complessivo comprende sempre tutte le azioni correlate alla gestione dello </a:t>
            </a:r>
            <a:r>
              <a:rPr lang="it-IT" sz="1400" dirty="0" smtClean="0">
                <a:solidFill>
                  <a:schemeClr val="tx1"/>
                </a:solidFill>
              </a:rPr>
              <a:t>stesso:</a:t>
            </a:r>
            <a:endParaRPr lang="it-IT" sz="1400" dirty="0">
              <a:solidFill>
                <a:schemeClr val="tx1"/>
              </a:solidFill>
            </a:endParaRPr>
          </a:p>
          <a:p>
            <a:pPr algn="just"/>
            <a:r>
              <a:rPr lang="it-IT" sz="1400" dirty="0">
                <a:solidFill>
                  <a:schemeClr val="tx1"/>
                </a:solidFill>
              </a:rPr>
              <a:t> -</a:t>
            </a:r>
            <a:r>
              <a:rPr lang="it-IT" sz="1400" b="1" dirty="0">
                <a:solidFill>
                  <a:schemeClr val="tx1"/>
                </a:solidFill>
              </a:rPr>
              <a:t> coordinamento organizzativo </a:t>
            </a:r>
            <a:endParaRPr lang="it-IT" sz="1400" dirty="0">
              <a:solidFill>
                <a:schemeClr val="tx1"/>
              </a:solidFill>
            </a:endParaRPr>
          </a:p>
          <a:p>
            <a:pPr algn="just"/>
            <a:r>
              <a:rPr lang="it-IT" sz="1400" dirty="0" smtClean="0">
                <a:solidFill>
                  <a:schemeClr val="tx1"/>
                </a:solidFill>
              </a:rPr>
              <a:t> - </a:t>
            </a:r>
            <a:r>
              <a:rPr lang="it-IT" sz="1400" b="1" dirty="0">
                <a:solidFill>
                  <a:schemeClr val="tx1"/>
                </a:solidFill>
              </a:rPr>
              <a:t>coordinamento tecnico-metodologico </a:t>
            </a:r>
            <a:r>
              <a:rPr lang="it-IT" sz="1400" dirty="0">
                <a:solidFill>
                  <a:schemeClr val="tx1"/>
                </a:solidFill>
              </a:rPr>
              <a:t>volto a garantire un approccio integrato fra </a:t>
            </a:r>
            <a:r>
              <a:rPr lang="it-IT" sz="1400" dirty="0" smtClean="0">
                <a:solidFill>
                  <a:schemeClr val="tx1"/>
                </a:solidFill>
              </a:rPr>
              <a:t>       interventi </a:t>
            </a:r>
            <a:r>
              <a:rPr lang="it-IT" sz="1400" dirty="0">
                <a:solidFill>
                  <a:schemeClr val="tx1"/>
                </a:solidFill>
              </a:rPr>
              <a:t>scolastici </a:t>
            </a:r>
            <a:r>
              <a:rPr lang="it-IT" sz="1400" dirty="0" smtClean="0">
                <a:solidFill>
                  <a:schemeClr val="tx1"/>
                </a:solidFill>
              </a:rPr>
              <a:t>e </a:t>
            </a:r>
            <a:r>
              <a:rPr lang="it-IT" sz="1400" dirty="0">
                <a:solidFill>
                  <a:schemeClr val="tx1"/>
                </a:solidFill>
              </a:rPr>
              <a:t>interventi educativi, tra le varie attività e correlato ai riferimenti metodologici su cui si basa l’intervento (incluse riunioni di </a:t>
            </a:r>
            <a:r>
              <a:rPr lang="it-IT" sz="1400" dirty="0" smtClean="0">
                <a:solidFill>
                  <a:schemeClr val="tx1"/>
                </a:solidFill>
              </a:rPr>
              <a:t>équipe </a:t>
            </a:r>
            <a:r>
              <a:rPr lang="it-IT" sz="1400" dirty="0">
                <a:solidFill>
                  <a:schemeClr val="tx1"/>
                </a:solidFill>
              </a:rPr>
              <a:t>periodiche tra docenti e altre figure professionali</a:t>
            </a:r>
            <a:r>
              <a:rPr lang="it-IT" sz="1400" dirty="0" smtClean="0">
                <a:solidFill>
                  <a:schemeClr val="tx1"/>
                </a:solidFill>
              </a:rPr>
              <a:t>);</a:t>
            </a:r>
          </a:p>
          <a:p>
            <a:pPr algn="just"/>
            <a:r>
              <a:rPr lang="it-IT" sz="1400" b="1" dirty="0" smtClean="0">
                <a:solidFill>
                  <a:schemeClr val="tx1"/>
                </a:solidFill>
              </a:rPr>
              <a:t>-   strategie </a:t>
            </a:r>
            <a:r>
              <a:rPr lang="it-IT" sz="1400" b="1" dirty="0">
                <a:solidFill>
                  <a:schemeClr val="tx1"/>
                </a:solidFill>
              </a:rPr>
              <a:t>di approccio e di coinvolgimento </a:t>
            </a:r>
            <a:r>
              <a:rPr lang="it-IT" sz="1400" dirty="0">
                <a:solidFill>
                  <a:schemeClr val="tx1"/>
                </a:solidFill>
              </a:rPr>
              <a:t>degli studenti, delle loro famiglie e del personale scolastico</a:t>
            </a:r>
          </a:p>
          <a:p>
            <a:pPr algn="just"/>
            <a:r>
              <a:rPr lang="it-IT" sz="1400" b="1" dirty="0" smtClean="0">
                <a:solidFill>
                  <a:schemeClr val="tx1"/>
                </a:solidFill>
              </a:rPr>
              <a:t>-   modalità </a:t>
            </a:r>
            <a:r>
              <a:rPr lang="it-IT" sz="1400" b="1" dirty="0">
                <a:solidFill>
                  <a:schemeClr val="tx1"/>
                </a:solidFill>
              </a:rPr>
              <a:t>di raccordo </a:t>
            </a:r>
            <a:r>
              <a:rPr lang="it-IT" sz="1400" dirty="0">
                <a:solidFill>
                  <a:schemeClr val="tx1"/>
                </a:solidFill>
              </a:rPr>
              <a:t>con i servizi e i progetti </a:t>
            </a:r>
            <a:r>
              <a:rPr lang="it-IT" sz="1400" dirty="0" smtClean="0">
                <a:solidFill>
                  <a:schemeClr val="tx1"/>
                </a:solidFill>
              </a:rPr>
              <a:t>territoriali;</a:t>
            </a:r>
          </a:p>
          <a:p>
            <a:pPr algn="just"/>
            <a:r>
              <a:rPr lang="it-IT" sz="1400" b="1" dirty="0" smtClean="0">
                <a:solidFill>
                  <a:schemeClr val="tx1"/>
                </a:solidFill>
              </a:rPr>
              <a:t>- metodologia </a:t>
            </a:r>
            <a:r>
              <a:rPr lang="it-IT" sz="1400" b="1" dirty="0">
                <a:solidFill>
                  <a:schemeClr val="tx1"/>
                </a:solidFill>
              </a:rPr>
              <a:t>di monitoraggio delle attività e valutazione di impatto </a:t>
            </a:r>
            <a:r>
              <a:rPr lang="it-IT" sz="1400" dirty="0">
                <a:solidFill>
                  <a:schemeClr val="tx1"/>
                </a:solidFill>
              </a:rPr>
              <a:t>dell’intervento nel suo complesso, inclusa la modalità di valutazione di impatto sociale del progetto</a:t>
            </a:r>
            <a:r>
              <a:rPr lang="it-IT" sz="1400" dirty="0" smtClean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195" name="Rettangolo 1">
            <a:extLst>
              <a:ext uri="{FF2B5EF4-FFF2-40B4-BE49-F238E27FC236}">
                <a16:creationId xmlns:a16="http://schemas.microsoft.com/office/drawing/2014/main" id="{A8DB757D-33B0-4742-B941-D102A0529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113" y="0"/>
            <a:ext cx="9739313" cy="782638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8196" name="Text Box 1">
            <a:extLst>
              <a:ext uri="{FF2B5EF4-FFF2-40B4-BE49-F238E27FC236}">
                <a16:creationId xmlns:a16="http://schemas.microsoft.com/office/drawing/2014/main" id="{6834F968-5C9A-4B80-9025-0D490738D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287338"/>
            <a:ext cx="7366000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9pPr>
          </a:lstStyle>
          <a:p>
            <a:pPr eaLnBrk="1" hangingPunct="1">
              <a:buSzPct val="100000"/>
            </a:pPr>
            <a:r>
              <a:rPr lang="it-IT" altLang="it-IT" sz="2000" dirty="0" smtClean="0">
                <a:latin typeface="Frutiger" pitchFamily="32" charset="0"/>
              </a:rPr>
              <a:t>SINTESI ATTIVITA’ DI PROGETTO</a:t>
            </a:r>
            <a:endParaRPr lang="it-IT" altLang="it-IT" sz="2000" dirty="0">
              <a:latin typeface="Frutiger" pitchFamily="32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619" y="0"/>
            <a:ext cx="2992581" cy="6480175"/>
          </a:xfrm>
          <a:prstGeom prst="rect">
            <a:avLst/>
          </a:prstGeom>
        </p:spPr>
      </p:pic>
      <p:cxnSp>
        <p:nvCxnSpPr>
          <p:cNvPr id="5" name="Connettore 1 4"/>
          <p:cNvCxnSpPr/>
          <p:nvPr/>
        </p:nvCxnSpPr>
        <p:spPr bwMode="auto">
          <a:xfrm>
            <a:off x="1187723" y="2447999"/>
            <a:ext cx="4104456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058042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ttangolo 1">
            <a:extLst>
              <a:ext uri="{FF2B5EF4-FFF2-40B4-BE49-F238E27FC236}">
                <a16:creationId xmlns:a16="http://schemas.microsoft.com/office/drawing/2014/main" id="{6B3A7601-74C4-469C-ADE5-86F651B68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739313" cy="782638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11188" y="976313"/>
            <a:ext cx="8928100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1pPr>
            <a:lvl2pPr marL="457200" indent="-4556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2pPr>
            <a:lvl3pPr marL="685800" indent="-4302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9pPr>
          </a:lstStyle>
          <a:p>
            <a:pPr lvl="0"/>
            <a:r>
              <a:rPr lang="it-IT" b="1" dirty="0" smtClean="0">
                <a:solidFill>
                  <a:schemeClr val="tx1"/>
                </a:solidFill>
              </a:rPr>
              <a:t>LA CO-PROGETTAZIONE </a:t>
            </a:r>
            <a:r>
              <a:rPr lang="it-IT" b="1" dirty="0">
                <a:solidFill>
                  <a:schemeClr val="tx1"/>
                </a:solidFill>
              </a:rPr>
              <a:t>MEDIANTE </a:t>
            </a:r>
            <a:r>
              <a:rPr lang="it-IT" b="1" dirty="0" smtClean="0">
                <a:solidFill>
                  <a:schemeClr val="tx1"/>
                </a:solidFill>
              </a:rPr>
              <a:t>ACCREDITAMENTO:</a:t>
            </a:r>
          </a:p>
          <a:p>
            <a:pPr lvl="0"/>
            <a:r>
              <a:rPr lang="it-IT" b="1" dirty="0" smtClean="0">
                <a:solidFill>
                  <a:schemeClr val="tx1"/>
                </a:solidFill>
              </a:rPr>
              <a:t> </a:t>
            </a:r>
            <a:endParaRPr lang="it-IT" b="1" dirty="0">
              <a:solidFill>
                <a:schemeClr val="tx1"/>
              </a:solidFill>
            </a:endParaRPr>
          </a:p>
          <a:p>
            <a:r>
              <a:rPr lang="it-IT" dirty="0">
                <a:solidFill>
                  <a:schemeClr val="tx1"/>
                </a:solidFill>
              </a:rPr>
              <a:t>C</a:t>
            </a:r>
            <a:r>
              <a:rPr lang="it-IT" dirty="0" smtClean="0">
                <a:solidFill>
                  <a:schemeClr val="tx1"/>
                </a:solidFill>
              </a:rPr>
              <a:t>ome </a:t>
            </a:r>
            <a:r>
              <a:rPr lang="it-IT" dirty="0">
                <a:solidFill>
                  <a:schemeClr val="tx1"/>
                </a:solidFill>
              </a:rPr>
              <a:t>previsto dalle Linee Guida </a:t>
            </a:r>
            <a:r>
              <a:rPr lang="it-IT" dirty="0" smtClean="0">
                <a:solidFill>
                  <a:schemeClr val="tx1"/>
                </a:solidFill>
              </a:rPr>
              <a:t>del Decreto </a:t>
            </a:r>
            <a:r>
              <a:rPr lang="it-IT" dirty="0">
                <a:solidFill>
                  <a:schemeClr val="tx1"/>
                </a:solidFill>
              </a:rPr>
              <a:t>del Ministero del Lavoro e delle Politiche Sociali n. 72 del 31 marzo 2021, </a:t>
            </a:r>
            <a:r>
              <a:rPr lang="it-IT" dirty="0" smtClean="0">
                <a:solidFill>
                  <a:schemeClr val="tx1"/>
                </a:solidFill>
              </a:rPr>
              <a:t>la procedura consiste </a:t>
            </a:r>
            <a:r>
              <a:rPr lang="it-IT" dirty="0">
                <a:solidFill>
                  <a:schemeClr val="tx1"/>
                </a:solidFill>
              </a:rPr>
              <a:t>delle seguenti principali fasi successive:</a:t>
            </a:r>
          </a:p>
          <a:p>
            <a:pPr marL="342900" lvl="0" indent="-342900">
              <a:buFont typeface="+mj-lt"/>
              <a:buAutoNum type="arabicPeriod"/>
            </a:pPr>
            <a:r>
              <a:rPr lang="it-IT" dirty="0">
                <a:solidFill>
                  <a:schemeClr val="tx1"/>
                </a:solidFill>
              </a:rPr>
              <a:t>Accreditamento volto alla formazione dell’elenco di enti disponibili </a:t>
            </a:r>
            <a:r>
              <a:rPr lang="it-IT" dirty="0" smtClean="0">
                <a:solidFill>
                  <a:schemeClr val="tx1"/>
                </a:solidFill>
              </a:rPr>
              <a:t>alla </a:t>
            </a:r>
            <a:r>
              <a:rPr lang="it-IT" dirty="0">
                <a:solidFill>
                  <a:schemeClr val="tx1"/>
                </a:solidFill>
              </a:rPr>
              <a:t>co-progettazione e realizzazione di attività educative, </a:t>
            </a:r>
            <a:r>
              <a:rPr lang="it-IT" dirty="0" err="1">
                <a:solidFill>
                  <a:schemeClr val="tx1"/>
                </a:solidFill>
              </a:rPr>
              <a:t>psico</a:t>
            </a:r>
            <a:r>
              <a:rPr lang="it-IT" dirty="0">
                <a:solidFill>
                  <a:schemeClr val="tx1"/>
                </a:solidFill>
              </a:rPr>
              <a:t>-sociali, culturali, ricreative e sportive a favore dei minori, delle loro famiglie e delle istituzioni scolastiche </a:t>
            </a:r>
            <a:r>
              <a:rPr lang="it-IT" dirty="0" smtClean="0">
                <a:solidFill>
                  <a:schemeClr val="tx1"/>
                </a:solidFill>
              </a:rPr>
              <a:t>aderenti (fase </a:t>
            </a:r>
            <a:r>
              <a:rPr lang="it-IT" dirty="0" err="1" smtClean="0">
                <a:solidFill>
                  <a:schemeClr val="tx1"/>
                </a:solidFill>
              </a:rPr>
              <a:t>aperta:la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>
                <a:solidFill>
                  <a:schemeClr val="tx1"/>
                </a:solidFill>
              </a:rPr>
              <a:t>procedura di accreditamento non è competitiva ed è finalizzata alla più ampia partecipazione da parte dei soggetti </a:t>
            </a:r>
            <a:r>
              <a:rPr lang="it-IT" dirty="0" smtClean="0">
                <a:solidFill>
                  <a:schemeClr val="tx1"/>
                </a:solidFill>
              </a:rPr>
              <a:t>interessati).</a:t>
            </a:r>
            <a:endParaRPr lang="it-IT" dirty="0">
              <a:solidFill>
                <a:schemeClr val="tx1"/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it-IT" dirty="0">
                <a:solidFill>
                  <a:schemeClr val="tx1"/>
                </a:solidFill>
              </a:rPr>
              <a:t>Sessioni di co-progettazione con gli enti individuati dalle istituzioni scolastiche.</a:t>
            </a:r>
          </a:p>
          <a:p>
            <a:pPr marL="342900" lvl="0" indent="-342900">
              <a:buFont typeface="+mj-lt"/>
              <a:buAutoNum type="arabicPeriod"/>
            </a:pPr>
            <a:r>
              <a:rPr lang="it-IT" dirty="0">
                <a:solidFill>
                  <a:schemeClr val="tx1"/>
                </a:solidFill>
              </a:rPr>
              <a:t>Sottoscrizione del </a:t>
            </a:r>
            <a:r>
              <a:rPr lang="it-IT" dirty="0" smtClean="0">
                <a:solidFill>
                  <a:schemeClr val="tx1"/>
                </a:solidFill>
              </a:rPr>
              <a:t>Patto </a:t>
            </a:r>
            <a:r>
              <a:rPr lang="it-IT" dirty="0">
                <a:solidFill>
                  <a:schemeClr val="tx1"/>
                </a:solidFill>
              </a:rPr>
              <a:t>di </a:t>
            </a:r>
            <a:r>
              <a:rPr lang="it-IT" dirty="0" smtClean="0">
                <a:solidFill>
                  <a:schemeClr val="tx1"/>
                </a:solidFill>
              </a:rPr>
              <a:t>Accreditamento</a:t>
            </a:r>
            <a:r>
              <a:rPr lang="it-IT" dirty="0">
                <a:solidFill>
                  <a:schemeClr val="tx1"/>
                </a:solidFill>
              </a:rPr>
              <a:t>.</a:t>
            </a:r>
          </a:p>
          <a:p>
            <a:r>
              <a:rPr lang="it-IT" dirty="0">
                <a:solidFill>
                  <a:schemeClr val="tx1"/>
                </a:solidFill>
              </a:rPr>
              <a:t> </a:t>
            </a:r>
          </a:p>
          <a:p>
            <a:pPr marL="255587" lvl="2" indent="0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endParaRPr lang="it-IT" altLang="it-IT" sz="1600" dirty="0">
              <a:solidFill>
                <a:schemeClr val="tx1"/>
              </a:solidFill>
              <a:latin typeface="Frutiger" pitchFamily="32" charset="0"/>
              <a:ea typeface="+mn-ea"/>
            </a:endParaRPr>
          </a:p>
          <a:p>
            <a:pPr marL="255587" lvl="2" indent="0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endParaRPr lang="it-IT" altLang="it-IT" sz="1600" dirty="0">
              <a:solidFill>
                <a:schemeClr val="tx1"/>
              </a:solidFill>
              <a:latin typeface="Frutiger" pitchFamily="32" charset="0"/>
              <a:ea typeface="+mn-ea"/>
            </a:endParaRPr>
          </a:p>
          <a:p>
            <a:pPr marL="255587" lvl="2" indent="0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endParaRPr lang="it-IT" altLang="it-IT" sz="1600" dirty="0" smtClean="0">
              <a:solidFill>
                <a:schemeClr val="tx1"/>
              </a:solidFill>
              <a:latin typeface="Frutiger" pitchFamily="32" charset="0"/>
              <a:ea typeface="+mn-ea"/>
            </a:endParaRPr>
          </a:p>
          <a:p>
            <a:pPr marL="255587" lvl="2" indent="0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endParaRPr lang="it-IT" altLang="it-IT" sz="1600" dirty="0" smtClean="0">
              <a:solidFill>
                <a:schemeClr val="tx1"/>
              </a:solidFill>
              <a:latin typeface="Frutiger" pitchFamily="32" charset="0"/>
              <a:ea typeface="+mn-ea"/>
            </a:endParaRPr>
          </a:p>
          <a:p>
            <a:pPr marL="255587" lvl="2" indent="0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endParaRPr lang="it-IT" altLang="it-IT" sz="1600" dirty="0" smtClean="0">
              <a:solidFill>
                <a:srgbClr val="000000"/>
              </a:solidFill>
              <a:latin typeface="Frutiger" pitchFamily="32" charset="0"/>
              <a:ea typeface="+mn-ea"/>
            </a:endParaRPr>
          </a:p>
          <a:p>
            <a:pPr marL="598487" lvl="2" indent="-342900" eaLnBrk="1" hangingPunct="1">
              <a:spcAft>
                <a:spcPts val="750"/>
              </a:spcAft>
              <a:buClr>
                <a:srgbClr val="000000"/>
              </a:buClr>
              <a:buSzPct val="100000"/>
              <a:buFont typeface="+mj-lt"/>
              <a:buAutoNum type="arabicPeriod"/>
              <a:defRPr/>
            </a:pPr>
            <a:endParaRPr lang="it-IT" altLang="it-IT" sz="1600" i="1" dirty="0">
              <a:solidFill>
                <a:srgbClr val="000000"/>
              </a:solidFill>
              <a:latin typeface="Frutiger" pitchFamily="32" charset="0"/>
              <a:ea typeface="+mn-ea"/>
            </a:endParaRPr>
          </a:p>
          <a:p>
            <a:pPr marL="541337" lvl="2" indent="-285750" eaLnBrk="1" hangingPunct="1">
              <a:spcAft>
                <a:spcPts val="75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it-IT" altLang="it-IT" sz="1600" i="1" dirty="0">
              <a:solidFill>
                <a:srgbClr val="000000"/>
              </a:solidFill>
              <a:latin typeface="Frutiger" pitchFamily="32" charset="0"/>
              <a:ea typeface="+mn-ea"/>
            </a:endParaRPr>
          </a:p>
          <a:p>
            <a:pPr marL="255587" lvl="2" indent="0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endParaRPr lang="it-IT" altLang="it-IT" sz="1600" dirty="0" smtClean="0">
              <a:solidFill>
                <a:srgbClr val="000000"/>
              </a:solidFill>
              <a:latin typeface="Frutiger" pitchFamily="32" charset="0"/>
              <a:ea typeface="+mn-ea"/>
            </a:endParaRPr>
          </a:p>
          <a:p>
            <a:pPr marL="255587" lvl="2" indent="0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endParaRPr lang="it-IT" altLang="it-IT" sz="1600" dirty="0">
              <a:solidFill>
                <a:srgbClr val="000000"/>
              </a:solidFill>
              <a:latin typeface="Frutiger" pitchFamily="32" charset="0"/>
              <a:ea typeface="+mn-ea"/>
            </a:endParaRPr>
          </a:p>
          <a:p>
            <a:pPr marL="255587" lvl="2" indent="0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endParaRPr lang="it-IT" altLang="it-IT" sz="1600" dirty="0" smtClean="0">
              <a:solidFill>
                <a:srgbClr val="000000"/>
              </a:solidFill>
              <a:latin typeface="Frutiger" pitchFamily="32" charset="0"/>
              <a:ea typeface="+mn-ea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97A346F5-C234-40C7-9DE5-44DAFDB3A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287338"/>
            <a:ext cx="7366000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9pPr>
          </a:lstStyle>
          <a:p>
            <a:pPr eaLnBrk="1" hangingPunct="1">
              <a:buSzPct val="100000"/>
            </a:pPr>
            <a:r>
              <a:rPr lang="it-IT" altLang="it-IT" sz="2000" dirty="0" smtClean="0">
                <a:latin typeface="Frutiger" pitchFamily="32" charset="0"/>
              </a:rPr>
              <a:t>LE FASI DELLA PROCEDURA</a:t>
            </a:r>
            <a:endParaRPr lang="it-IT" altLang="it-IT" sz="2000" dirty="0">
              <a:latin typeface="Frutiger" pitchFamily="32" charset="0"/>
            </a:endParaRPr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642949"/>
              </p:ext>
            </p:extLst>
          </p:nvPr>
        </p:nvGraphicFramePr>
        <p:xfrm>
          <a:off x="635983" y="4200956"/>
          <a:ext cx="8515845" cy="12004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3152">
                  <a:extLst>
                    <a:ext uri="{9D8B030D-6E8A-4147-A177-3AD203B41FA5}">
                      <a16:colId xmlns:a16="http://schemas.microsoft.com/office/drawing/2014/main" val="1609855818"/>
                    </a:ext>
                  </a:extLst>
                </a:gridCol>
                <a:gridCol w="1187172">
                  <a:extLst>
                    <a:ext uri="{9D8B030D-6E8A-4147-A177-3AD203B41FA5}">
                      <a16:colId xmlns:a16="http://schemas.microsoft.com/office/drawing/2014/main" val="1721637153"/>
                    </a:ext>
                  </a:extLst>
                </a:gridCol>
                <a:gridCol w="1095851">
                  <a:extLst>
                    <a:ext uri="{9D8B030D-6E8A-4147-A177-3AD203B41FA5}">
                      <a16:colId xmlns:a16="http://schemas.microsoft.com/office/drawing/2014/main" val="2394672188"/>
                    </a:ext>
                  </a:extLst>
                </a:gridCol>
                <a:gridCol w="1466683">
                  <a:extLst>
                    <a:ext uri="{9D8B030D-6E8A-4147-A177-3AD203B41FA5}">
                      <a16:colId xmlns:a16="http://schemas.microsoft.com/office/drawing/2014/main" val="1129797458"/>
                    </a:ext>
                  </a:extLst>
                </a:gridCol>
                <a:gridCol w="1598732">
                  <a:extLst>
                    <a:ext uri="{9D8B030D-6E8A-4147-A177-3AD203B41FA5}">
                      <a16:colId xmlns:a16="http://schemas.microsoft.com/office/drawing/2014/main" val="4206738196"/>
                    </a:ext>
                  </a:extLst>
                </a:gridCol>
                <a:gridCol w="1249668">
                  <a:extLst>
                    <a:ext uri="{9D8B030D-6E8A-4147-A177-3AD203B41FA5}">
                      <a16:colId xmlns:a16="http://schemas.microsoft.com/office/drawing/2014/main" val="1008395169"/>
                    </a:ext>
                  </a:extLst>
                </a:gridCol>
                <a:gridCol w="1054587">
                  <a:extLst>
                    <a:ext uri="{9D8B030D-6E8A-4147-A177-3AD203B41FA5}">
                      <a16:colId xmlns:a16="http://schemas.microsoft.com/office/drawing/2014/main" val="604615213"/>
                    </a:ext>
                  </a:extLst>
                </a:gridCol>
              </a:tblGrid>
              <a:tr h="1200468">
                <a:tc>
                  <a:txBody>
                    <a:bodyPr/>
                    <a:lstStyle/>
                    <a:p>
                      <a:pPr algn="just"/>
                      <a:r>
                        <a:rPr lang="it-IT" sz="1000" dirty="0">
                          <a:effectLst/>
                        </a:rPr>
                        <a:t>Avviso pubblico in due fasi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26" marR="62126" marT="0" marB="0" anchor="ctr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it-IT" sz="1000" dirty="0">
                          <a:effectLst/>
                        </a:rPr>
                        <a:t>Espletamento  procedura di accreditamento 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26" marR="62126" marT="0" marB="0" anchor="ctr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it-IT" sz="1000" dirty="0">
                          <a:effectLst/>
                        </a:rPr>
                        <a:t> </a:t>
                      </a:r>
                    </a:p>
                    <a:p>
                      <a:pPr algn="just"/>
                      <a:r>
                        <a:rPr lang="it-IT" sz="1000" dirty="0">
                          <a:effectLst/>
                        </a:rPr>
                        <a:t>Pubblicazione Elenco dei soggetti accreditati 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26" marR="62126" marT="0" marB="0" anchor="ctr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it-IT" sz="1000" dirty="0">
                          <a:effectLst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Gli istituti </a:t>
                      </a:r>
                      <a:r>
                        <a:rPr lang="it-IT" sz="1000" dirty="0" smtClean="0">
                          <a:effectLst/>
                        </a:rPr>
                        <a:t>selezionano uno dei soggetti  accreditati</a:t>
                      </a:r>
                      <a:r>
                        <a:rPr lang="it-IT" sz="1000" baseline="0" dirty="0" smtClean="0">
                          <a:effectLst/>
                        </a:rPr>
                        <a:t> per il proprio territorio</a:t>
                      </a:r>
                      <a:endParaRPr lang="it-IT" sz="10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 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26" marR="62126" marT="0" marB="0" anchor="ctr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/>
                      </a:r>
                      <a:br>
                        <a:rPr lang="it-IT" sz="1000">
                          <a:effectLst/>
                        </a:rPr>
                      </a:br>
                      <a:r>
                        <a:rPr lang="it-IT" sz="1000">
                          <a:effectLst/>
                        </a:rPr>
                        <a:t>Co-progettazione tra CdM, I.S. e soggetto accreditato selezionato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 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26" marR="62126" marT="0" marB="0" anchor="ctr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indent="23495" algn="just"/>
                      <a:r>
                        <a:rPr lang="it-IT" sz="1000">
                          <a:effectLst/>
                        </a:rPr>
                        <a:t>Stipula del Patto di accreditamento</a:t>
                      </a:r>
                      <a:endParaRPr lang="it-IT" sz="1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26" marR="62126" marT="0" marB="0" anchor="ctr"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it-IT" sz="1000" dirty="0">
                          <a:effectLst/>
                        </a:rPr>
                        <a:t>Realizzazione del progetto, rendicontazione e liquidazione</a:t>
                      </a:r>
                      <a:endParaRPr lang="it-IT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126" marR="62126" marT="0" marB="0" anchor="ctr">
                    <a:solidFill>
                      <a:srgbClr val="FF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054798"/>
                  </a:ext>
                </a:extLst>
              </a:tr>
            </a:tbl>
          </a:graphicData>
        </a:graphic>
      </p:graphicFrame>
      <p:cxnSp>
        <p:nvCxnSpPr>
          <p:cNvPr id="7" name="Connettore 2 6"/>
          <p:cNvCxnSpPr/>
          <p:nvPr/>
        </p:nvCxnSpPr>
        <p:spPr>
          <a:xfrm>
            <a:off x="3226842" y="9207931"/>
            <a:ext cx="314325" cy="44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Connettore 2 7"/>
          <p:cNvCxnSpPr/>
          <p:nvPr/>
        </p:nvCxnSpPr>
        <p:spPr>
          <a:xfrm flipV="1">
            <a:off x="5365204" y="9579406"/>
            <a:ext cx="742950" cy="9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 flipV="1">
            <a:off x="8729117" y="9719106"/>
            <a:ext cx="323850" cy="9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>
            <a:off x="9568904" y="9792131"/>
            <a:ext cx="361950" cy="95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>
            <a:off x="7630567" y="9935006"/>
            <a:ext cx="638175" cy="460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>
            <a:off x="4349204" y="9738156"/>
            <a:ext cx="485775" cy="9525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9620543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 trans="5000" pressure="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84" y="1079847"/>
            <a:ext cx="4141384" cy="2518508"/>
          </a:xfrm>
          <a:prstGeom prst="rect">
            <a:avLst/>
          </a:prstGeom>
          <a:effectLst>
            <a:glow>
              <a:schemeClr val="accent1"/>
            </a:glow>
            <a:reflection endPos="0" dist="50800" dir="5400000" sy="-100000" algn="bl" rotWithShape="0"/>
          </a:effectLst>
        </p:spPr>
      </p:pic>
      <p:sp>
        <p:nvSpPr>
          <p:cNvPr id="20482" name="Rettangolo 1"/>
          <p:cNvSpPr>
            <a:spLocks noChangeArrowheads="1"/>
          </p:cNvSpPr>
          <p:nvPr/>
        </p:nvSpPr>
        <p:spPr bwMode="auto">
          <a:xfrm>
            <a:off x="-11113" y="0"/>
            <a:ext cx="9739313" cy="782638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0483" name="Text Box 1"/>
          <p:cNvSpPr txBox="1">
            <a:spLocks noChangeArrowheads="1"/>
          </p:cNvSpPr>
          <p:nvPr/>
        </p:nvSpPr>
        <p:spPr bwMode="auto">
          <a:xfrm>
            <a:off x="107950" y="287338"/>
            <a:ext cx="7366000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defRPr/>
            </a:pPr>
            <a:r>
              <a:rPr lang="it-IT" sz="2000" dirty="0" smtClean="0">
                <a:latin typeface="Frutiger" pitchFamily="32" charset="0"/>
              </a:rPr>
              <a:t> L’INGAGGIO DELLE SCUOLE E LA CO-PROGETTAZIONE </a:t>
            </a:r>
            <a:endParaRPr lang="it-IT" sz="2000" dirty="0">
              <a:latin typeface="Frutiger" pitchFamily="32" charset="0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200897" y="4248199"/>
            <a:ext cx="93397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dirty="0">
                <a:solidFill>
                  <a:schemeClr val="tx1"/>
                </a:solidFill>
                <a:cs typeface="Calibri" panose="020F0502020204030204" pitchFamily="34" charset="0"/>
              </a:rPr>
              <a:t>La co-progettazione degli interventi si svolgerà tra Amministrazione comunale, l’Istituto Scolastico e il soggetto o il raggruppamento di soggetti individuati </a:t>
            </a:r>
            <a:r>
              <a:rPr lang="it-IT" dirty="0" smtClean="0">
                <a:solidFill>
                  <a:schemeClr val="tx1"/>
                </a:solidFill>
                <a:cs typeface="Calibri" panose="020F0502020204030204" pitchFamily="34" charset="0"/>
              </a:rPr>
              <a:t>dopo la </a:t>
            </a:r>
            <a:r>
              <a:rPr lang="it-IT" dirty="0">
                <a:solidFill>
                  <a:schemeClr val="tx1"/>
                </a:solidFill>
                <a:cs typeface="Calibri" panose="020F0502020204030204" pitchFamily="34" charset="0"/>
              </a:rPr>
              <a:t>fase di accreditamento.</a:t>
            </a:r>
          </a:p>
          <a:p>
            <a:pPr algn="just">
              <a:defRPr/>
            </a:pPr>
            <a:r>
              <a:rPr lang="it-IT" dirty="0" smtClean="0">
                <a:solidFill>
                  <a:schemeClr val="tx1"/>
                </a:solidFill>
                <a:cs typeface="Calibri" panose="020F0502020204030204" pitchFamily="34" charset="0"/>
              </a:rPr>
              <a:t>Durante la </a:t>
            </a:r>
            <a:r>
              <a:rPr lang="it-IT" dirty="0">
                <a:solidFill>
                  <a:schemeClr val="tx1"/>
                </a:solidFill>
                <a:cs typeface="Calibri" panose="020F0502020204030204" pitchFamily="34" charset="0"/>
              </a:rPr>
              <a:t>co-progettazione </a:t>
            </a:r>
            <a:r>
              <a:rPr lang="it-IT" dirty="0" smtClean="0">
                <a:solidFill>
                  <a:schemeClr val="tx1"/>
                </a:solidFill>
                <a:cs typeface="Calibri" panose="020F0502020204030204" pitchFamily="34" charset="0"/>
              </a:rPr>
              <a:t>le </a:t>
            </a:r>
            <a:r>
              <a:rPr lang="it-IT" dirty="0">
                <a:solidFill>
                  <a:schemeClr val="tx1"/>
                </a:solidFill>
                <a:cs typeface="Calibri" panose="020F0502020204030204" pitchFamily="34" charset="0"/>
              </a:rPr>
              <a:t>proposte progettuali di base potranno essere </a:t>
            </a:r>
            <a:r>
              <a:rPr lang="it-IT" dirty="0" smtClean="0">
                <a:solidFill>
                  <a:schemeClr val="tx1"/>
                </a:solidFill>
                <a:cs typeface="Calibri" panose="020F0502020204030204" pitchFamily="34" charset="0"/>
              </a:rPr>
              <a:t>modificate sia </a:t>
            </a:r>
            <a:r>
              <a:rPr lang="it-IT" dirty="0">
                <a:solidFill>
                  <a:schemeClr val="tx1"/>
                </a:solidFill>
                <a:cs typeface="Calibri" panose="020F0502020204030204" pitchFamily="34" charset="0"/>
              </a:rPr>
              <a:t>per la parte tecnica </a:t>
            </a:r>
            <a:r>
              <a:rPr lang="it-IT" dirty="0" smtClean="0">
                <a:solidFill>
                  <a:schemeClr val="tx1"/>
                </a:solidFill>
                <a:cs typeface="Calibri" panose="020F0502020204030204" pitchFamily="34" charset="0"/>
              </a:rPr>
              <a:t>sia </a:t>
            </a:r>
            <a:r>
              <a:rPr lang="it-IT" dirty="0">
                <a:solidFill>
                  <a:schemeClr val="tx1"/>
                </a:solidFill>
                <a:cs typeface="Calibri" panose="020F0502020204030204" pitchFamily="34" charset="0"/>
              </a:rPr>
              <a:t>per la parte </a:t>
            </a:r>
            <a:r>
              <a:rPr lang="it-IT" dirty="0" smtClean="0">
                <a:solidFill>
                  <a:schemeClr val="tx1"/>
                </a:solidFill>
                <a:cs typeface="Calibri" panose="020F0502020204030204" pitchFamily="34" charset="0"/>
              </a:rPr>
              <a:t>economica</a:t>
            </a:r>
            <a:endParaRPr lang="it-IT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356075" y="976313"/>
            <a:ext cx="51845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schemeClr val="tx1"/>
                </a:solidFill>
                <a:cs typeface="Calibri" panose="020F0502020204030204" pitchFamily="34" charset="0"/>
              </a:rPr>
              <a:t>Sarà </a:t>
            </a:r>
            <a:r>
              <a:rPr lang="it-IT" dirty="0">
                <a:solidFill>
                  <a:schemeClr val="tx1"/>
                </a:solidFill>
                <a:cs typeface="Calibri" panose="020F0502020204030204" pitchFamily="34" charset="0"/>
              </a:rPr>
              <a:t>stipulato un </a:t>
            </a:r>
            <a:r>
              <a:rPr lang="it-IT" b="1" dirty="0">
                <a:solidFill>
                  <a:schemeClr val="tx1"/>
                </a:solidFill>
                <a:cs typeface="Calibri" panose="020F0502020204030204" pitchFamily="34" charset="0"/>
              </a:rPr>
              <a:t>accordo con gli istituti scolastici  </a:t>
            </a:r>
            <a:r>
              <a:rPr lang="it-IT" dirty="0" smtClean="0">
                <a:solidFill>
                  <a:schemeClr val="tx1"/>
                </a:solidFill>
                <a:cs typeface="Calibri" panose="020F0502020204030204" pitchFamily="34" charset="0"/>
              </a:rPr>
              <a:t>per disciplinare l’individuazione </a:t>
            </a:r>
            <a:r>
              <a:rPr lang="it-IT" dirty="0">
                <a:solidFill>
                  <a:schemeClr val="tx1"/>
                </a:solidFill>
                <a:cs typeface="Calibri" panose="020F0502020204030204" pitchFamily="34" charset="0"/>
              </a:rPr>
              <a:t>dei soggetti accreditati, le modalità di co-progettazione e gli impegni reciproci. </a:t>
            </a:r>
          </a:p>
          <a:p>
            <a:pPr algn="just"/>
            <a:r>
              <a:rPr lang="it-IT" dirty="0">
                <a:solidFill>
                  <a:schemeClr val="tx1"/>
                </a:solidFill>
                <a:cs typeface="Calibri" panose="020F0502020204030204" pitchFamily="34" charset="0"/>
              </a:rPr>
              <a:t>Ogni istituto scolastico potrà individuare il progetto base più aderente alle proprie specificità ed </a:t>
            </a:r>
            <a:r>
              <a:rPr lang="it-IT" dirty="0" smtClean="0">
                <a:solidFill>
                  <a:schemeClr val="tx1"/>
                </a:solidFill>
                <a:cs typeface="Calibri" panose="020F0502020204030204" pitchFamily="34" charset="0"/>
              </a:rPr>
              <a:t>esigenze, </a:t>
            </a:r>
            <a:r>
              <a:rPr lang="it-IT" dirty="0">
                <a:solidFill>
                  <a:schemeClr val="tx1"/>
                </a:solidFill>
                <a:cs typeface="Calibri" panose="020F0502020204030204" pitchFamily="34" charset="0"/>
              </a:rPr>
              <a:t>con particolare attenzione all’analisi del contesto e al radicamento territoriale, alle sinergie territoriali già in essere e alle prospettive di sviluppo delle collaborazioni con i servizi del territorio, </a:t>
            </a:r>
            <a:r>
              <a:rPr lang="it-IT" dirty="0" smtClean="0">
                <a:solidFill>
                  <a:schemeClr val="tx1"/>
                </a:solidFill>
                <a:cs typeface="Calibri" panose="020F0502020204030204" pitchFamily="34" charset="0"/>
              </a:rPr>
              <a:t>pubblici e </a:t>
            </a:r>
            <a:r>
              <a:rPr lang="it-IT" dirty="0">
                <a:solidFill>
                  <a:schemeClr val="tx1"/>
                </a:solidFill>
                <a:cs typeface="Calibri" panose="020F0502020204030204" pitchFamily="34" charset="0"/>
              </a:rPr>
              <a:t>privati.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410201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ttangolo 1"/>
          <p:cNvSpPr>
            <a:spLocks noChangeArrowheads="1"/>
          </p:cNvSpPr>
          <p:nvPr/>
        </p:nvSpPr>
        <p:spPr bwMode="auto">
          <a:xfrm>
            <a:off x="-11113" y="0"/>
            <a:ext cx="9739313" cy="782638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0483" name="Text Box 1"/>
          <p:cNvSpPr txBox="1">
            <a:spLocks noChangeArrowheads="1"/>
          </p:cNvSpPr>
          <p:nvPr/>
        </p:nvSpPr>
        <p:spPr bwMode="auto">
          <a:xfrm>
            <a:off x="107950" y="287338"/>
            <a:ext cx="7366000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defRPr/>
            </a:pPr>
            <a:r>
              <a:rPr lang="it-IT" sz="2000" dirty="0" smtClean="0">
                <a:latin typeface="Frutiger" pitchFamily="32" charset="0"/>
              </a:rPr>
              <a:t>RIFERIMENTI</a:t>
            </a:r>
            <a:endParaRPr lang="it-IT" sz="2000" dirty="0">
              <a:latin typeface="Frutiger" pitchFamily="32" charset="0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827683" y="1511309"/>
            <a:ext cx="842493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it-IT" dirty="0" smtClean="0">
              <a:solidFill>
                <a:srgbClr val="000000"/>
              </a:solidFill>
              <a:latin typeface="Frutiger" pitchFamily="32" charset="0"/>
              <a:ea typeface="+mn-ea"/>
              <a:cs typeface="Arial Unicode MS" charset="0"/>
            </a:endParaRPr>
          </a:p>
          <a:p>
            <a:pPr>
              <a:defRPr/>
            </a:pPr>
            <a:endParaRPr lang="it-IT" sz="1600" i="1" dirty="0">
              <a:solidFill>
                <a:srgbClr val="000000"/>
              </a:solidFill>
              <a:latin typeface="Frutiger" pitchFamily="32" charset="0"/>
              <a:ea typeface="+mn-ea"/>
              <a:cs typeface="Arial Unicode MS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502059" y="976313"/>
            <a:ext cx="8712968" cy="47397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b="1" dirty="0" smtClean="0">
                <a:solidFill>
                  <a:schemeClr val="tx1"/>
                </a:solidFill>
              </a:rPr>
              <a:t>Link all’Avviso completo: </a:t>
            </a:r>
            <a:r>
              <a:rPr lang="it-IT" u="sng" dirty="0" smtClean="0">
                <a:solidFill>
                  <a:srgbClr val="C00000"/>
                </a:solidFill>
                <a:hlinkClick r:id="rId3"/>
              </a:rPr>
              <a:t>https</a:t>
            </a:r>
            <a:r>
              <a:rPr lang="it-IT" u="sng" dirty="0">
                <a:solidFill>
                  <a:srgbClr val="C00000"/>
                </a:solidFill>
                <a:hlinkClick r:id="rId3"/>
              </a:rPr>
              <a:t>://</a:t>
            </a:r>
            <a:r>
              <a:rPr lang="it-IT" u="sng" dirty="0" smtClean="0">
                <a:solidFill>
                  <a:srgbClr val="C00000"/>
                </a:solidFill>
                <a:hlinkClick r:id="rId3"/>
              </a:rPr>
              <a:t>bit.ly/3IUebS5</a:t>
            </a:r>
            <a:endParaRPr lang="it-IT" u="sng" dirty="0" smtClean="0">
              <a:solidFill>
                <a:srgbClr val="C00000"/>
              </a:solidFill>
            </a:endParaRPr>
          </a:p>
          <a:p>
            <a:pPr algn="just"/>
            <a:r>
              <a:rPr lang="it-IT" b="1" dirty="0" smtClean="0">
                <a:solidFill>
                  <a:schemeClr val="tx1"/>
                </a:solidFill>
              </a:rPr>
              <a:t>Scadenza: </a:t>
            </a:r>
            <a:r>
              <a:rPr lang="it-IT" dirty="0" smtClean="0">
                <a:solidFill>
                  <a:schemeClr val="tx1"/>
                </a:solidFill>
              </a:rPr>
              <a:t>ore 12:00 del 20/01/2022</a:t>
            </a:r>
          </a:p>
          <a:p>
            <a:pPr algn="just"/>
            <a:endParaRPr lang="it-IT" dirty="0">
              <a:solidFill>
                <a:schemeClr val="tx1"/>
              </a:solidFill>
            </a:endParaRPr>
          </a:p>
          <a:p>
            <a:pPr algn="just"/>
            <a:r>
              <a:rPr lang="it-IT" dirty="0" smtClean="0">
                <a:solidFill>
                  <a:schemeClr val="tx1"/>
                </a:solidFill>
              </a:rPr>
              <a:t>Invio tramite </a:t>
            </a:r>
            <a:r>
              <a:rPr lang="it-IT" b="1" dirty="0" smtClean="0">
                <a:solidFill>
                  <a:schemeClr val="tx1"/>
                </a:solidFill>
              </a:rPr>
              <a:t>PEC</a:t>
            </a:r>
            <a:r>
              <a:rPr lang="it-IT" dirty="0" smtClean="0">
                <a:solidFill>
                  <a:schemeClr val="tx1"/>
                </a:solidFill>
              </a:rPr>
              <a:t> a: </a:t>
            </a:r>
            <a:r>
              <a:rPr lang="it-IT" b="1" u="sng" dirty="0">
                <a:hlinkClick r:id="rId4"/>
              </a:rPr>
              <a:t>ed.accordipartenariato@pec.comune.milano.it </a:t>
            </a:r>
            <a:endParaRPr lang="it-IT" b="1" u="sng" dirty="0" smtClean="0"/>
          </a:p>
          <a:p>
            <a:r>
              <a:rPr lang="it-IT" dirty="0" smtClean="0">
                <a:solidFill>
                  <a:schemeClr val="tx1"/>
                </a:solidFill>
              </a:rPr>
              <a:t>Per informazioni </a:t>
            </a:r>
            <a:r>
              <a:rPr lang="it-IT" dirty="0">
                <a:solidFill>
                  <a:schemeClr val="tx1"/>
                </a:solidFill>
              </a:rPr>
              <a:t>sui contenuti </a:t>
            </a:r>
            <a:r>
              <a:rPr lang="it-IT" dirty="0" smtClean="0">
                <a:solidFill>
                  <a:schemeClr val="tx1"/>
                </a:solidFill>
              </a:rPr>
              <a:t>generali: </a:t>
            </a:r>
            <a:r>
              <a:rPr lang="it-IT" u="sng" dirty="0" smtClean="0">
                <a:solidFill>
                  <a:schemeClr val="tx1"/>
                </a:solidFill>
                <a:hlinkClick r:id="rId5"/>
              </a:rPr>
              <a:t>ed.accordipartenariato@comune.milano.it</a:t>
            </a:r>
            <a:r>
              <a:rPr lang="it-IT" dirty="0" smtClean="0">
                <a:solidFill>
                  <a:schemeClr val="tx1"/>
                </a:solidFill>
              </a:rPr>
              <a:t>  </a:t>
            </a:r>
          </a:p>
          <a:p>
            <a:r>
              <a:rPr lang="it-IT" dirty="0" smtClean="0">
                <a:solidFill>
                  <a:schemeClr val="tx1"/>
                </a:solidFill>
              </a:rPr>
              <a:t>Per informazioni sugli aspetti economico-finanziari: </a:t>
            </a:r>
            <a:r>
              <a:rPr lang="it-IT" u="sng" dirty="0" smtClean="0">
                <a:solidFill>
                  <a:schemeClr val="tx1"/>
                </a:solidFill>
                <a:hlinkClick r:id="rId6"/>
              </a:rPr>
              <a:t>ed.scuoleprogettifinanziati@comune.milano.it</a:t>
            </a:r>
            <a:endParaRPr lang="it-IT" u="sng" dirty="0" smtClean="0">
              <a:solidFill>
                <a:schemeClr val="tx1"/>
              </a:solidFill>
            </a:endParaRPr>
          </a:p>
          <a:p>
            <a:pPr algn="just"/>
            <a:endParaRPr lang="it-IT" u="sng" dirty="0">
              <a:solidFill>
                <a:schemeClr val="tx1"/>
              </a:solidFill>
            </a:endParaRPr>
          </a:p>
          <a:p>
            <a:pPr algn="just"/>
            <a:r>
              <a:rPr lang="it-IT" b="1" dirty="0" smtClean="0">
                <a:solidFill>
                  <a:schemeClr val="tx1"/>
                </a:solidFill>
              </a:rPr>
              <a:t>Chi può partecipare:</a:t>
            </a:r>
          </a:p>
          <a:p>
            <a:pPr algn="just"/>
            <a:r>
              <a:rPr lang="it-IT" sz="1400" i="1" dirty="0" smtClean="0">
                <a:solidFill>
                  <a:schemeClr val="tx1"/>
                </a:solidFill>
              </a:rPr>
              <a:t>Sono </a:t>
            </a:r>
            <a:r>
              <a:rPr lang="it-IT" sz="1400" i="1" dirty="0">
                <a:solidFill>
                  <a:schemeClr val="tx1"/>
                </a:solidFill>
              </a:rPr>
              <a:t>ammessi a partecipare </a:t>
            </a:r>
            <a:r>
              <a:rPr lang="it-IT" sz="1400" i="1" dirty="0" smtClean="0">
                <a:solidFill>
                  <a:schemeClr val="tx1"/>
                </a:solidFill>
              </a:rPr>
              <a:t>all’Avviso </a:t>
            </a:r>
            <a:r>
              <a:rPr lang="it-IT" sz="1400" i="1" dirty="0">
                <a:solidFill>
                  <a:schemeClr val="tx1"/>
                </a:solidFill>
              </a:rPr>
              <a:t>esclusivamente gli Enti del Terzo Settore (ETS), ai </a:t>
            </a:r>
            <a:r>
              <a:rPr lang="it-IT" sz="1400" i="1" dirty="0" smtClean="0">
                <a:solidFill>
                  <a:schemeClr val="tx1"/>
                </a:solidFill>
              </a:rPr>
              <a:t>sensi </a:t>
            </a:r>
            <a:r>
              <a:rPr lang="it-IT" sz="1400" i="1" dirty="0" err="1" smtClean="0">
                <a:solidFill>
                  <a:schemeClr val="tx1"/>
                </a:solidFill>
              </a:rPr>
              <a:t>D.Lgs</a:t>
            </a:r>
            <a:r>
              <a:rPr lang="it-IT" sz="1400" i="1" dirty="0" err="1">
                <a:solidFill>
                  <a:schemeClr val="tx1"/>
                </a:solidFill>
              </a:rPr>
              <a:t>.</a:t>
            </a:r>
            <a:r>
              <a:rPr lang="it-IT" sz="1400" i="1" dirty="0">
                <a:solidFill>
                  <a:schemeClr val="tx1"/>
                </a:solidFill>
              </a:rPr>
              <a:t> 117/2017 (es. associazioni di promozione sociale, organizzazioni di volontariato, </a:t>
            </a:r>
            <a:r>
              <a:rPr lang="it-IT" sz="1400" i="1" dirty="0" smtClean="0">
                <a:solidFill>
                  <a:schemeClr val="tx1"/>
                </a:solidFill>
              </a:rPr>
              <a:t>cooperative sociali</a:t>
            </a:r>
            <a:r>
              <a:rPr lang="it-IT" sz="1400" i="1" dirty="0">
                <a:solidFill>
                  <a:schemeClr val="tx1"/>
                </a:solidFill>
              </a:rPr>
              <a:t>, fondazioni) sia in forma singola che in forma associata e le altre organizzazioni senza scopo </a:t>
            </a:r>
            <a:r>
              <a:rPr lang="it-IT" sz="1400" i="1" dirty="0" smtClean="0">
                <a:solidFill>
                  <a:schemeClr val="tx1"/>
                </a:solidFill>
              </a:rPr>
              <a:t>di lucro </a:t>
            </a:r>
            <a:r>
              <a:rPr lang="it-IT" sz="1400" i="1" dirty="0">
                <a:solidFill>
                  <a:schemeClr val="tx1"/>
                </a:solidFill>
              </a:rPr>
              <a:t>riconosciute (es. associazioni culturali e ricreative; associazioni sportive) esclusivamente in </a:t>
            </a:r>
            <a:r>
              <a:rPr lang="it-IT" sz="1400" i="1" dirty="0" smtClean="0">
                <a:solidFill>
                  <a:schemeClr val="tx1"/>
                </a:solidFill>
              </a:rPr>
              <a:t>forma associata </a:t>
            </a:r>
            <a:r>
              <a:rPr lang="it-IT" sz="1400" i="1" dirty="0">
                <a:solidFill>
                  <a:schemeClr val="tx1"/>
                </a:solidFill>
              </a:rPr>
              <a:t>ad un </a:t>
            </a:r>
            <a:r>
              <a:rPr lang="it-IT" sz="1400" i="1" dirty="0" smtClean="0">
                <a:solidFill>
                  <a:schemeClr val="tx1"/>
                </a:solidFill>
              </a:rPr>
              <a:t>ETS.</a:t>
            </a:r>
          </a:p>
          <a:p>
            <a:pPr algn="just"/>
            <a:endParaRPr lang="it-IT" sz="1400" i="1" dirty="0">
              <a:solidFill>
                <a:schemeClr val="tx1"/>
              </a:solidFill>
            </a:endParaRPr>
          </a:p>
          <a:p>
            <a:pPr algn="just"/>
            <a:r>
              <a:rPr lang="it-IT" sz="1400" i="1" dirty="0">
                <a:solidFill>
                  <a:schemeClr val="tx1"/>
                </a:solidFill>
              </a:rPr>
              <a:t>Ciascun candidato deve essere in grado di garantire l’attuazione dell’intervento progettuale nella </a:t>
            </a:r>
            <a:r>
              <a:rPr lang="it-IT" sz="1400" i="1" dirty="0" smtClean="0">
                <a:solidFill>
                  <a:schemeClr val="tx1"/>
                </a:solidFill>
              </a:rPr>
              <a:t>sua interezza</a:t>
            </a:r>
            <a:r>
              <a:rPr lang="it-IT" sz="1400" i="1" dirty="0">
                <a:solidFill>
                  <a:schemeClr val="tx1"/>
                </a:solidFill>
              </a:rPr>
              <a:t>, prevedendo la realizzazione di tutte le attività previste </a:t>
            </a:r>
            <a:r>
              <a:rPr lang="it-IT" sz="1400" i="1" dirty="0" smtClean="0">
                <a:solidFill>
                  <a:schemeClr val="tx1"/>
                </a:solidFill>
              </a:rPr>
              <a:t>dall’ Avviso </a:t>
            </a:r>
            <a:r>
              <a:rPr lang="it-IT" sz="1400" i="1" dirty="0">
                <a:solidFill>
                  <a:schemeClr val="tx1"/>
                </a:solidFill>
              </a:rPr>
              <a:t>e per </a:t>
            </a:r>
            <a:r>
              <a:rPr lang="it-IT" sz="1400" i="1" dirty="0" smtClean="0">
                <a:solidFill>
                  <a:schemeClr val="tx1"/>
                </a:solidFill>
              </a:rPr>
              <a:t>tutto il </a:t>
            </a:r>
            <a:r>
              <a:rPr lang="it-IT" sz="1400" i="1" dirty="0">
                <a:solidFill>
                  <a:schemeClr val="tx1"/>
                </a:solidFill>
              </a:rPr>
              <a:t>periodo di durata del progetto.</a:t>
            </a:r>
            <a:endParaRPr lang="it-IT" sz="1400" i="1" dirty="0" smtClean="0">
              <a:solidFill>
                <a:schemeClr val="tx1"/>
              </a:solidFill>
            </a:endParaRPr>
          </a:p>
          <a:p>
            <a:pPr algn="just"/>
            <a:endParaRPr lang="it-IT" sz="1400" i="1" dirty="0">
              <a:solidFill>
                <a:schemeClr val="tx1"/>
              </a:solidFill>
            </a:endParaRPr>
          </a:p>
          <a:p>
            <a:pPr algn="just"/>
            <a:r>
              <a:rPr lang="it-IT" sz="1400" i="1" dirty="0">
                <a:solidFill>
                  <a:schemeClr val="tx1"/>
                </a:solidFill>
              </a:rPr>
              <a:t>Ciascun candidato, in forma singola o in raggruppamento, potrà chiedere di accreditarsi a </a:t>
            </a:r>
            <a:r>
              <a:rPr lang="it-IT" sz="1400" i="1" dirty="0" smtClean="0">
                <a:solidFill>
                  <a:schemeClr val="tx1"/>
                </a:solidFill>
              </a:rPr>
              <a:t>livello territoriale </a:t>
            </a:r>
            <a:r>
              <a:rPr lang="it-IT" sz="1400" i="1" dirty="0">
                <a:solidFill>
                  <a:schemeClr val="tx1"/>
                </a:solidFill>
              </a:rPr>
              <a:t>scegliendo al massimo DUE quartieri tra quelli indicati in cui realizzare il progetto</a:t>
            </a:r>
            <a:r>
              <a:rPr lang="it-IT" sz="1400" i="1" dirty="0" smtClean="0">
                <a:solidFill>
                  <a:schemeClr val="tx1"/>
                </a:solidFill>
              </a:rPr>
              <a:t>.</a:t>
            </a:r>
            <a:endParaRPr lang="it-IT" sz="14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1352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182" y="0"/>
            <a:ext cx="9754445" cy="792549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11659" y="1943943"/>
            <a:ext cx="87129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schemeClr val="tx1"/>
                </a:solidFill>
              </a:rPr>
              <a:t>La </a:t>
            </a:r>
            <a:r>
              <a:rPr lang="it-IT" dirty="0">
                <a:solidFill>
                  <a:schemeClr val="tx1"/>
                </a:solidFill>
              </a:rPr>
              <a:t>legge nazionale n. 285 del 28 agosto 1997 "Disposizione per la promozione di diritti e di opportunità per l'infanzia e </a:t>
            </a:r>
            <a:r>
              <a:rPr lang="it-IT" dirty="0" smtClean="0">
                <a:solidFill>
                  <a:schemeClr val="tx1"/>
                </a:solidFill>
              </a:rPr>
              <a:t>l'adolescenza« – detto anche Piano Infanzia - </a:t>
            </a:r>
            <a:r>
              <a:rPr lang="it-IT" dirty="0">
                <a:solidFill>
                  <a:schemeClr val="tx1"/>
                </a:solidFill>
              </a:rPr>
              <a:t>è il principale strumento di attuazione in Italia della Convenzione Internazionale sui Diritti dell'Infanzia stipulata a New York nel 1989 e ratificata in quasi tutti i paesi del </a:t>
            </a:r>
            <a:r>
              <a:rPr lang="it-IT" dirty="0" smtClean="0">
                <a:solidFill>
                  <a:schemeClr val="tx1"/>
                </a:solidFill>
              </a:rPr>
              <a:t>mondo. </a:t>
            </a:r>
          </a:p>
          <a:p>
            <a:pPr algn="just"/>
            <a:endParaRPr lang="it-IT" dirty="0" smtClean="0">
              <a:solidFill>
                <a:schemeClr val="tx1"/>
              </a:solidFill>
            </a:endParaRPr>
          </a:p>
          <a:p>
            <a:pPr algn="just"/>
            <a:r>
              <a:rPr lang="it-IT" dirty="0">
                <a:solidFill>
                  <a:schemeClr val="tx1"/>
                </a:solidFill>
              </a:rPr>
              <a:t>S</a:t>
            </a:r>
            <a:r>
              <a:rPr lang="it-IT" dirty="0" smtClean="0">
                <a:solidFill>
                  <a:schemeClr val="tx1"/>
                </a:solidFill>
              </a:rPr>
              <a:t>i </a:t>
            </a:r>
            <a:r>
              <a:rPr lang="it-IT" dirty="0">
                <a:solidFill>
                  <a:schemeClr val="tx1"/>
                </a:solidFill>
              </a:rPr>
              <a:t>prefigge lo scopo di sviluppare condizioni atte a promuovere positivamente i diritti dell’infanzia e dell’adolescenza e di assicurare ai cittadini di minore età quelle opportunità indispensabili per un adeguato processo di sviluppo che porti alla costruzione di personalità compiute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97A346F5-C234-40C7-9DE5-44DAFDB3A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03" y="190500"/>
            <a:ext cx="3782529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9pPr>
          </a:lstStyle>
          <a:p>
            <a:pPr eaLnBrk="1" hangingPunct="1">
              <a:buSzPct val="100000"/>
            </a:pPr>
            <a:r>
              <a:rPr lang="it-IT" altLang="it-IT" sz="2000" dirty="0" smtClean="0">
                <a:latin typeface="Frutiger" pitchFamily="32" charset="0"/>
              </a:rPr>
              <a:t>LA LEGGE 285/97</a:t>
            </a:r>
            <a:endParaRPr lang="it-IT" altLang="it-IT" sz="2000" dirty="0">
              <a:latin typeface="Frutiger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857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182" y="0"/>
            <a:ext cx="9754445" cy="792549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827683" y="1295871"/>
            <a:ext cx="35283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schemeClr val="tx1"/>
                </a:solidFill>
              </a:rPr>
              <a:t>La</a:t>
            </a:r>
            <a:r>
              <a:rPr lang="it-IT" dirty="0" smtClean="0"/>
              <a:t> </a:t>
            </a:r>
            <a:r>
              <a:rPr lang="it-IT" dirty="0">
                <a:solidFill>
                  <a:schemeClr val="tx1"/>
                </a:solidFill>
              </a:rPr>
              <a:t>Deliberazione n. 731 del 28/06/2021, che assorbe, integra e amplia le linee di indirizzo contenute nella D.G.C. n. 1132 del 04/07/2019, </a:t>
            </a:r>
            <a:r>
              <a:rPr lang="it-IT" dirty="0" smtClean="0">
                <a:solidFill>
                  <a:schemeClr val="tx1"/>
                </a:solidFill>
              </a:rPr>
              <a:t>ha </a:t>
            </a:r>
            <a:r>
              <a:rPr lang="it-IT" dirty="0">
                <a:solidFill>
                  <a:schemeClr val="tx1"/>
                </a:solidFill>
              </a:rPr>
              <a:t>approvato il percorso per la definizione di un piano strategico di politiche e programmi per promuovere il benessere delle bambine, dei bambini, delle ragazze e dei ragazzi a Milano nell’ambito del Piano di Sviluppo del Welfare 2021 – 2023 e degli indirizzi per l’utilizzo dei fondi statali ex Legge 28 agosto 1997 n. 285. </a:t>
            </a:r>
          </a:p>
          <a:p>
            <a:pPr algn="just"/>
            <a:endParaRPr lang="it-IT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97A346F5-C234-40C7-9DE5-44DAFDB3A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03" y="190500"/>
            <a:ext cx="3782529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9pPr>
          </a:lstStyle>
          <a:p>
            <a:pPr eaLnBrk="1" hangingPunct="1">
              <a:buSzPct val="100000"/>
            </a:pPr>
            <a:r>
              <a:rPr lang="it-IT" altLang="it-IT" sz="2000" dirty="0" smtClean="0">
                <a:latin typeface="Frutiger" pitchFamily="32" charset="0"/>
              </a:rPr>
              <a:t>LA LEGGE 285/97</a:t>
            </a:r>
            <a:endParaRPr lang="it-IT" altLang="it-IT" sz="2000" dirty="0">
              <a:latin typeface="Frutiger" pitchFamily="32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644107" y="2015951"/>
            <a:ext cx="4896544" cy="1980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5587" lvl="2" indent="0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r>
              <a:rPr lang="it-IT" altLang="it-IT" sz="1600" dirty="0" smtClean="0">
                <a:solidFill>
                  <a:srgbClr val="0000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Finanziamento </a:t>
            </a:r>
            <a:r>
              <a:rPr lang="it-IT" altLang="it-IT" sz="1600" dirty="0">
                <a:solidFill>
                  <a:srgbClr val="0000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Lg </a:t>
            </a:r>
            <a:r>
              <a:rPr lang="it-IT" altLang="it-IT" sz="1600" dirty="0" smtClean="0">
                <a:solidFill>
                  <a:srgbClr val="0000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285/97 dedicato al progetto School </a:t>
            </a:r>
            <a:r>
              <a:rPr lang="it-IT" altLang="it-IT" sz="1600" dirty="0" err="1" smtClean="0">
                <a:solidFill>
                  <a:srgbClr val="0000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Hub</a:t>
            </a:r>
            <a:r>
              <a:rPr lang="it-IT" altLang="it-IT" sz="1600" dirty="0" smtClean="0">
                <a:solidFill>
                  <a:srgbClr val="0000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</a:p>
          <a:p>
            <a:pPr marL="255587" lvl="2" indent="0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r>
              <a:rPr lang="it-IT" altLang="it-IT" sz="1600" dirty="0" smtClean="0">
                <a:solidFill>
                  <a:srgbClr val="0000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it-IT" altLang="it-IT" sz="1600" dirty="0">
                <a:solidFill>
                  <a:srgbClr val="0000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€ 1.360.000 </a:t>
            </a:r>
            <a:endParaRPr lang="it-IT" altLang="it-IT" sz="1600" dirty="0" smtClean="0">
              <a:solidFill>
                <a:srgbClr val="00000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marL="255587" lvl="2" indent="0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r>
              <a:rPr lang="it-IT" altLang="it-IT" sz="1600" dirty="0" smtClean="0">
                <a:solidFill>
                  <a:srgbClr val="0000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€ </a:t>
            </a:r>
            <a:r>
              <a:rPr lang="it-IT" altLang="it-IT" sz="1600" dirty="0">
                <a:solidFill>
                  <a:srgbClr val="0000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170.000 per </a:t>
            </a:r>
            <a:r>
              <a:rPr lang="it-IT" altLang="it-IT" sz="1600" dirty="0" err="1">
                <a:solidFill>
                  <a:srgbClr val="0000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Hub</a:t>
            </a:r>
            <a:r>
              <a:rPr lang="it-IT" altLang="it-IT" sz="1600" dirty="0">
                <a:solidFill>
                  <a:srgbClr val="0000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		</a:t>
            </a:r>
            <a:endParaRPr lang="it-IT" altLang="it-IT" sz="1600" dirty="0" smtClean="0">
              <a:solidFill>
                <a:srgbClr val="00000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marL="255587" lvl="2" indent="0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r>
              <a:rPr lang="it-IT" altLang="it-IT" sz="1600" dirty="0">
                <a:solidFill>
                  <a:srgbClr val="0000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				</a:t>
            </a:r>
            <a:endParaRPr lang="it-IT" altLang="it-IT" sz="1600" dirty="0" smtClean="0">
              <a:solidFill>
                <a:srgbClr val="000000"/>
              </a:solidFill>
              <a:latin typeface="Lato Medium" panose="020F05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  <a:p>
            <a:pPr marL="255587" lvl="2" indent="0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r>
              <a:rPr lang="it-IT" altLang="it-IT" sz="1600" dirty="0" smtClean="0">
                <a:solidFill>
                  <a:srgbClr val="0000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Durata</a:t>
            </a:r>
            <a:r>
              <a:rPr lang="it-IT" altLang="it-IT" sz="1600" dirty="0">
                <a:solidFill>
                  <a:srgbClr val="000000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: aprile 2022 – settembre 2024</a:t>
            </a:r>
          </a:p>
        </p:txBody>
      </p:sp>
    </p:spTree>
    <p:extLst>
      <p:ext uri="{BB962C8B-B14F-4D97-AF65-F5344CB8AC3E}">
        <p14:creationId xmlns:p14="http://schemas.microsoft.com/office/powerpoint/2010/main" val="3749016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ttangolo 1">
            <a:extLst>
              <a:ext uri="{FF2B5EF4-FFF2-40B4-BE49-F238E27FC236}">
                <a16:creationId xmlns:a16="http://schemas.microsoft.com/office/drawing/2014/main" id="{6B3A7601-74C4-469C-ADE5-86F651B68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113" y="0"/>
            <a:ext cx="9739313" cy="782638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6148" name="Text Box 1">
            <a:extLst>
              <a:ext uri="{FF2B5EF4-FFF2-40B4-BE49-F238E27FC236}">
                <a16:creationId xmlns:a16="http://schemas.microsoft.com/office/drawing/2014/main" id="{97A346F5-C234-40C7-9DE5-44DAFDB3A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03" y="190500"/>
            <a:ext cx="3782529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9pPr>
          </a:lstStyle>
          <a:p>
            <a:pPr eaLnBrk="1" hangingPunct="1">
              <a:buSzPct val="100000"/>
            </a:pPr>
            <a:r>
              <a:rPr lang="it-IT" altLang="it-IT" sz="2000" dirty="0" smtClean="0">
                <a:latin typeface="Frutiger" pitchFamily="32" charset="0"/>
              </a:rPr>
              <a:t>IL PERCORSO  </a:t>
            </a:r>
            <a:endParaRPr lang="it-IT" altLang="it-IT" sz="2000" dirty="0">
              <a:latin typeface="Frutiger" pitchFamily="32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563987" y="1050346"/>
            <a:ext cx="5904656" cy="271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1pPr>
            <a:lvl2pPr marL="457200" indent="-4556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2pPr>
            <a:lvl3pPr marL="685800" indent="-4302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9pPr>
          </a:lstStyle>
          <a:p>
            <a:pPr marL="541337" lvl="2" indent="-285750" algn="just" eaLnBrk="1" hangingPunct="1">
              <a:spcAft>
                <a:spcPts val="75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it-IT" altLang="it-IT" sz="160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Contrastare povertà 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educativa </a:t>
            </a:r>
            <a:r>
              <a:rPr lang="it-IT" altLang="it-IT" sz="160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ed emarginazione sociale</a:t>
            </a:r>
          </a:p>
          <a:p>
            <a:pPr marL="541337" lvl="2" indent="-285750" algn="just" eaLnBrk="1" hangingPunct="1">
              <a:spcAft>
                <a:spcPts val="75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it-IT" altLang="it-IT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rginare dispersione 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it-IT" altLang="it-IT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abbandono scolastico</a:t>
            </a:r>
          </a:p>
          <a:p>
            <a:pPr marL="541337" lvl="2" indent="-285750" algn="just" eaLnBrk="1" hangingPunct="1">
              <a:spcAft>
                <a:spcPts val="75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it-IT" altLang="it-IT" sz="160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Promuovere 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politiche a favore dei minori </a:t>
            </a:r>
            <a:r>
              <a:rPr lang="it-IT" altLang="it-IT" sz="160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grazie a interventi 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multidimensionali </a:t>
            </a:r>
            <a:r>
              <a:rPr lang="it-IT" altLang="it-IT" sz="160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 tutti 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gli attori interessati </a:t>
            </a:r>
            <a:endParaRPr lang="it-IT" altLang="it-IT" sz="1600" dirty="0" smtClean="0">
              <a:solidFill>
                <a:srgbClr val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41337" lvl="2" indent="-285750" algn="just" eaLnBrk="1" hangingPunct="1">
              <a:spcAft>
                <a:spcPts val="75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Sostenere l'accesso ai servizi pubblici</a:t>
            </a:r>
          </a:p>
          <a:p>
            <a:pPr marL="541337" lvl="2" indent="-285750" algn="just" eaLnBrk="1" hangingPunct="1">
              <a:spcAft>
                <a:spcPts val="75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it-IT" altLang="it-IT" sz="160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Costruire 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relazioni positive con gli Enti del Terzo Settore</a:t>
            </a:r>
          </a:p>
          <a:p>
            <a:pPr marL="255587" lvl="2" indent="0" algn="ctr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r>
              <a:rPr lang="it-IT" altLang="it-IT" sz="1600" b="1" dirty="0" smtClean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↓</a:t>
            </a:r>
          </a:p>
          <a:p>
            <a:pPr marL="255587" lvl="2" indent="0" algn="just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r>
              <a:rPr lang="it-IT" altLang="it-IT" sz="1600" dirty="0" smtClean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«School </a:t>
            </a:r>
            <a:r>
              <a:rPr lang="it-IT" altLang="it-IT" sz="1600" dirty="0" err="1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Hub</a:t>
            </a:r>
            <a:r>
              <a:rPr lang="it-IT" altLang="it-IT" sz="160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Incubatori Scolastici ad alta intensità </a:t>
            </a:r>
            <a:r>
              <a:rPr lang="it-IT" altLang="it-IT" sz="1600" dirty="0" smtClean="0">
                <a:solidFill>
                  <a:srgbClr val="FF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educativa» </a:t>
            </a:r>
          </a:p>
        </p:txBody>
      </p:sp>
      <p:pic>
        <p:nvPicPr>
          <p:cNvPr id="1026" name="Picture 2" descr="https://www.scuoleapertemilano.it/wp-content/uploads/2021/09/Foto-gruppo-500x38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62" y="2231975"/>
            <a:ext cx="3395836" cy="284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668221" y="3769666"/>
            <a:ext cx="5976664" cy="2410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5587" lvl="2" indent="0" algn="just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r>
              <a:rPr lang="it-IT" altLang="it-IT" sz="1600" dirty="0" smtClean="0">
                <a:solidFill>
                  <a:srgbClr val="000000"/>
                </a:solidFill>
                <a:cs typeface="Calibri" panose="020F0502020204030204" pitchFamily="34" charset="0"/>
              </a:rPr>
              <a:t>Otto </a:t>
            </a:r>
            <a:r>
              <a:rPr lang="it-IT" altLang="it-IT" sz="1600" dirty="0" err="1" smtClean="0">
                <a:solidFill>
                  <a:srgbClr val="000000"/>
                </a:solidFill>
                <a:cs typeface="Calibri" panose="020F0502020204030204" pitchFamily="34" charset="0"/>
              </a:rPr>
              <a:t>hub</a:t>
            </a:r>
            <a:r>
              <a:rPr lang="it-IT" altLang="it-IT" sz="1600" dirty="0" smtClean="0">
                <a:solidFill>
                  <a:srgbClr val="000000"/>
                </a:solidFill>
                <a:cs typeface="Calibri" panose="020F0502020204030204" pitchFamily="34" charset="0"/>
              </a:rPr>
              <a:t> presso gli Istituti </a:t>
            </a:r>
            <a:r>
              <a:rPr lang="it-IT" altLang="it-IT" sz="1600" dirty="0">
                <a:solidFill>
                  <a:srgbClr val="000000"/>
                </a:solidFill>
                <a:cs typeface="Calibri" panose="020F0502020204030204" pitchFamily="34" charset="0"/>
              </a:rPr>
              <a:t>Comprensivi nei quartieri:</a:t>
            </a:r>
          </a:p>
          <a:p>
            <a:pPr marL="255587" lvl="2" indent="0" eaLnBrk="1" hangingPunct="1"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it-IT" altLang="it-IT" sz="1600" b="1" dirty="0" smtClean="0">
                <a:solidFill>
                  <a:srgbClr val="000000"/>
                </a:solidFill>
                <a:cs typeface="Calibri" panose="020F0502020204030204" pitchFamily="34" charset="0"/>
              </a:rPr>
              <a:t>1. Corvetto-Omero</a:t>
            </a:r>
            <a:endParaRPr lang="it-IT" altLang="it-IT" sz="1600" b="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55587" lvl="2" indent="0" eaLnBrk="1" hangingPunct="1"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it-IT" altLang="it-IT" sz="1600" b="1" dirty="0" smtClean="0">
                <a:solidFill>
                  <a:srgbClr val="000000"/>
                </a:solidFill>
                <a:cs typeface="Calibri" panose="020F0502020204030204" pitchFamily="34" charset="0"/>
              </a:rPr>
              <a:t>2. </a:t>
            </a:r>
            <a:r>
              <a:rPr lang="it-IT" altLang="it-IT" sz="1600" b="1" dirty="0" err="1" smtClean="0">
                <a:solidFill>
                  <a:srgbClr val="000000"/>
                </a:solidFill>
                <a:cs typeface="Calibri" panose="020F0502020204030204" pitchFamily="34" charset="0"/>
              </a:rPr>
              <a:t>Morivione</a:t>
            </a:r>
            <a:endParaRPr lang="it-IT" altLang="it-IT" sz="1600" b="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55587" lvl="2" indent="0" eaLnBrk="1" hangingPunct="1"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it-IT" altLang="it-IT" sz="1600" b="1" dirty="0" smtClean="0">
                <a:solidFill>
                  <a:srgbClr val="000000"/>
                </a:solidFill>
                <a:cs typeface="Calibri" panose="020F0502020204030204" pitchFamily="34" charset="0"/>
              </a:rPr>
              <a:t>3. Ticinese-</a:t>
            </a:r>
            <a:r>
              <a:rPr lang="it-IT" altLang="it-IT" sz="1600" b="1" dirty="0" err="1" smtClean="0">
                <a:solidFill>
                  <a:srgbClr val="000000"/>
                </a:solidFill>
                <a:cs typeface="Calibri" panose="020F0502020204030204" pitchFamily="34" charset="0"/>
              </a:rPr>
              <a:t>Tibaldi</a:t>
            </a:r>
            <a:endParaRPr lang="it-IT" altLang="it-IT" sz="1600" b="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55587" lvl="2" indent="0" eaLnBrk="1" hangingPunct="1"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it-IT" altLang="it-IT" sz="1600" b="1" dirty="0" smtClean="0">
                <a:solidFill>
                  <a:srgbClr val="000000"/>
                </a:solidFill>
                <a:cs typeface="Calibri" panose="020F0502020204030204" pitchFamily="34" charset="0"/>
              </a:rPr>
              <a:t>4. Lorenteggio-Primaticcio</a:t>
            </a:r>
            <a:endParaRPr lang="it-IT" altLang="it-IT" sz="1600" b="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marL="255587" lvl="2" indent="0" eaLnBrk="1" hangingPunct="1"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it-IT" altLang="it-IT" sz="1600" b="1" dirty="0" smtClean="0">
                <a:solidFill>
                  <a:srgbClr val="000000"/>
                </a:solidFill>
                <a:cs typeface="Calibri" panose="020F0502020204030204" pitchFamily="34" charset="0"/>
              </a:rPr>
              <a:t>5. San </a:t>
            </a:r>
            <a:r>
              <a:rPr lang="it-IT" altLang="it-IT" sz="1600" b="1" dirty="0">
                <a:solidFill>
                  <a:srgbClr val="000000"/>
                </a:solidFill>
                <a:cs typeface="Calibri" panose="020F0502020204030204" pitchFamily="34" charset="0"/>
              </a:rPr>
              <a:t>Siro-Selinunte</a:t>
            </a:r>
          </a:p>
          <a:p>
            <a:pPr marL="255587" lvl="2" indent="0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r>
              <a:rPr lang="it-IT" altLang="it-IT" sz="1600" b="1" dirty="0" smtClean="0">
                <a:solidFill>
                  <a:srgbClr val="000000"/>
                </a:solidFill>
                <a:cs typeface="Calibri" panose="020F0502020204030204" pitchFamily="34" charset="0"/>
              </a:rPr>
              <a:t>6. Forze Armate-Baggio</a:t>
            </a:r>
            <a:br>
              <a:rPr lang="it-IT" altLang="it-IT" sz="1600" b="1" dirty="0" smtClean="0">
                <a:solidFill>
                  <a:srgbClr val="000000"/>
                </a:solidFill>
                <a:cs typeface="Calibri" panose="020F0502020204030204" pitchFamily="34" charset="0"/>
              </a:rPr>
            </a:br>
            <a:r>
              <a:rPr lang="it-IT" altLang="it-IT" sz="1600" b="1" dirty="0" smtClean="0">
                <a:solidFill>
                  <a:srgbClr val="000000"/>
                </a:solidFill>
                <a:cs typeface="Calibri" panose="020F0502020204030204" pitchFamily="34" charset="0"/>
              </a:rPr>
              <a:t>7. </a:t>
            </a:r>
            <a:r>
              <a:rPr lang="it-IT" altLang="it-IT" sz="1600" b="1" dirty="0" err="1" smtClean="0">
                <a:solidFill>
                  <a:srgbClr val="000000"/>
                </a:solidFill>
                <a:cs typeface="Calibri" panose="020F0502020204030204" pitchFamily="34" charset="0"/>
              </a:rPr>
              <a:t>Maciachini</a:t>
            </a:r>
            <a:r>
              <a:rPr lang="it-IT" altLang="it-IT" sz="1600" b="1" dirty="0" smtClean="0">
                <a:solidFill>
                  <a:srgbClr val="000000"/>
                </a:solidFill>
                <a:cs typeface="Calibri" panose="020F0502020204030204" pitchFamily="34" charset="0"/>
              </a:rPr>
              <a:t>-Isola</a:t>
            </a:r>
            <a:br>
              <a:rPr lang="it-IT" altLang="it-IT" sz="1600" b="1" dirty="0" smtClean="0">
                <a:solidFill>
                  <a:srgbClr val="000000"/>
                </a:solidFill>
                <a:cs typeface="Calibri" panose="020F0502020204030204" pitchFamily="34" charset="0"/>
              </a:rPr>
            </a:br>
            <a:r>
              <a:rPr lang="it-IT" altLang="it-IT" sz="1600" b="1" dirty="0" smtClean="0">
                <a:solidFill>
                  <a:srgbClr val="000000"/>
                </a:solidFill>
                <a:cs typeface="Calibri" panose="020F0502020204030204" pitchFamily="34" charset="0"/>
              </a:rPr>
              <a:t>8. Niguarda-Bicocca</a:t>
            </a:r>
            <a:endParaRPr lang="it-IT" altLang="it-IT" sz="1600" b="1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0880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ttangolo 1">
            <a:extLst>
              <a:ext uri="{FF2B5EF4-FFF2-40B4-BE49-F238E27FC236}">
                <a16:creationId xmlns:a16="http://schemas.microsoft.com/office/drawing/2014/main" id="{6B3A7601-74C4-469C-ADE5-86F651B68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113" y="0"/>
            <a:ext cx="9739313" cy="782638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6148" name="Text Box 1">
            <a:extLst>
              <a:ext uri="{FF2B5EF4-FFF2-40B4-BE49-F238E27FC236}">
                <a16:creationId xmlns:a16="http://schemas.microsoft.com/office/drawing/2014/main" id="{97A346F5-C234-40C7-9DE5-44DAFDB3A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03" y="190500"/>
            <a:ext cx="3782529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9pPr>
          </a:lstStyle>
          <a:p>
            <a:pPr eaLnBrk="1" hangingPunct="1">
              <a:buSzPct val="100000"/>
            </a:pPr>
            <a:r>
              <a:rPr lang="it-IT" altLang="it-IT" sz="2000" dirty="0" smtClean="0">
                <a:latin typeface="Frutiger" pitchFamily="32" charset="0"/>
              </a:rPr>
              <a:t>IL PERCORSO  </a:t>
            </a:r>
            <a:endParaRPr lang="it-IT" altLang="it-IT" sz="2000" dirty="0">
              <a:latin typeface="Frutiger" pitchFamily="32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5750"/>
            <a:ext cx="9720263" cy="442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711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ttangolo 1">
            <a:extLst>
              <a:ext uri="{FF2B5EF4-FFF2-40B4-BE49-F238E27FC236}">
                <a16:creationId xmlns:a16="http://schemas.microsoft.com/office/drawing/2014/main" id="{6B3A7601-74C4-469C-ADE5-86F651B68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113" y="0"/>
            <a:ext cx="9739313" cy="782638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6148" name="Text Box 1">
            <a:extLst>
              <a:ext uri="{FF2B5EF4-FFF2-40B4-BE49-F238E27FC236}">
                <a16:creationId xmlns:a16="http://schemas.microsoft.com/office/drawing/2014/main" id="{97A346F5-C234-40C7-9DE5-44DAFDB3A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627" y="190500"/>
            <a:ext cx="3782529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9pPr>
          </a:lstStyle>
          <a:p>
            <a:pPr eaLnBrk="1" hangingPunct="1">
              <a:buSzPct val="100000"/>
            </a:pPr>
            <a:r>
              <a:rPr lang="it-IT" altLang="it-IT" sz="2000" dirty="0" smtClean="0">
                <a:latin typeface="Frutiger" pitchFamily="32" charset="0"/>
              </a:rPr>
              <a:t>IL PERCORSO  </a:t>
            </a:r>
            <a:endParaRPr lang="it-IT" altLang="it-IT" sz="2000" dirty="0">
              <a:latin typeface="Frutiger" pitchFamily="32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947714" y="1223863"/>
            <a:ext cx="544892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1pPr>
            <a:lvl2pPr marL="457200" indent="-4556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2pPr>
            <a:lvl3pPr marL="685800" indent="-4302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9pPr>
          </a:lstStyle>
          <a:p>
            <a:pPr marL="255587" lvl="2" indent="0" algn="just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r>
              <a:rPr lang="it-IT" alt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</a:t>
            </a:r>
            <a:r>
              <a:rPr lang="it-IT" altLang="it-IT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progetto è coerente con le finalità del </a:t>
            </a:r>
            <a:r>
              <a:rPr lang="it-IT" altLang="it-IT" sz="1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Piano Strategico di politiche e programmi per promuovere il benessere dei minori </a:t>
            </a:r>
            <a:r>
              <a:rPr lang="it-IT" altLang="it-IT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livello cittadino e con le correlate linee di indirizzo </a:t>
            </a:r>
            <a:r>
              <a:rPr lang="it-IT" alt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altLang="it-IT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D.G.C</a:t>
            </a:r>
            <a:r>
              <a:rPr lang="it-IT" alt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n. 731 </a:t>
            </a:r>
            <a:r>
              <a:rPr lang="it-IT" altLang="it-IT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28.06.2021</a:t>
            </a:r>
            <a:r>
              <a:rPr lang="it-IT" alt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it-IT" altLang="it-IT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55587" lvl="2" indent="0" algn="just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r>
              <a:rPr lang="it-IT" altLang="it-IT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Macro-area </a:t>
            </a:r>
            <a:r>
              <a:rPr lang="it-IT" alt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 </a:t>
            </a:r>
            <a:r>
              <a:rPr lang="it-IT" altLang="it-IT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intervento: </a:t>
            </a:r>
          </a:p>
          <a:p>
            <a:pPr marL="255587" lvl="2" indent="0" algn="just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r>
              <a:rPr lang="it-IT" altLang="it-IT" sz="1600" i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progetti </a:t>
            </a:r>
            <a:r>
              <a:rPr lang="it-IT" altLang="it-IT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rivolti alla fascia 6-14: potenziamento delle opportunità all’interno delle scuole, per un pieno utilizzo degli spazi scolastici, durante e dopo le </a:t>
            </a:r>
            <a:r>
              <a:rPr lang="it-IT" altLang="it-IT" sz="1600" i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lezioni</a:t>
            </a:r>
            <a:endParaRPr lang="it-IT" altLang="it-IT" sz="16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5587" lvl="2" indent="0" algn="just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r>
              <a:rPr lang="it-IT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L’Avviso:</a:t>
            </a:r>
          </a:p>
          <a:p>
            <a:pPr marL="255587" lvl="2" indent="0" algn="just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r>
              <a:rPr lang="it-IT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inserisce in un percorso positivo di sperimentazioni avviate dall’Amministrazione, in collaborazione con il privato sociale e con le autonomie scolastiche, volte al contrasto della povertà educativa, alla promozione del successo formativo e al rafforzamento della rete scolastica (contrasto </a:t>
            </a:r>
            <a:r>
              <a:rPr lang="it-IT" sz="1600" i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white</a:t>
            </a:r>
            <a:r>
              <a:rPr lang="it-IT" sz="1600" i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i="1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flight</a:t>
            </a:r>
            <a:r>
              <a:rPr lang="it-IT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it-IT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5587" lvl="2" indent="0" algn="just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r>
              <a:rPr lang="it-IT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it-IT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erve a sostenere ulteriormente la connessione tra scuole e territorio in una visione di Educazione come politica urbana</a:t>
            </a:r>
            <a:endParaRPr lang="it-IT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03" y="896799"/>
            <a:ext cx="3840111" cy="555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132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ttangolo 1">
            <a:extLst>
              <a:ext uri="{FF2B5EF4-FFF2-40B4-BE49-F238E27FC236}">
                <a16:creationId xmlns:a16="http://schemas.microsoft.com/office/drawing/2014/main" id="{6B3A7601-74C4-469C-ADE5-86F651B68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739313" cy="782638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23627" y="1192337"/>
            <a:ext cx="9215661" cy="4279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1pPr>
            <a:lvl2pPr marL="457200" indent="-4556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2pPr>
            <a:lvl3pPr marL="685800" indent="-4302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9pPr>
          </a:lstStyle>
          <a:p>
            <a:pPr marL="255587" lvl="2" indent="0" algn="just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r>
              <a:rPr lang="it-IT" altLang="it-IT" sz="160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Obiettivo 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del </a:t>
            </a:r>
            <a:r>
              <a:rPr lang="it-IT" altLang="it-IT" sz="160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progetto: trasformare le 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scuole target in </a:t>
            </a:r>
            <a:r>
              <a:rPr lang="it-IT" altLang="it-IT" sz="1600" b="1" dirty="0" err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Hub</a:t>
            </a:r>
            <a:r>
              <a:rPr lang="it-IT" altLang="it-IT" sz="1600" b="1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ad alta intensità educativa 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dove i minori, le loro famiglie e il personale </a:t>
            </a:r>
            <a:r>
              <a:rPr lang="it-IT" altLang="it-IT" sz="160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scolastico abbiano 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l’opportunità di beneficiare di un presidio </a:t>
            </a:r>
            <a:r>
              <a:rPr lang="it-IT" altLang="it-IT" sz="1600" dirty="0" err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psico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-socio-educativo </a:t>
            </a:r>
            <a:r>
              <a:rPr lang="it-IT" altLang="it-IT" sz="160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con:</a:t>
            </a:r>
          </a:p>
          <a:p>
            <a:pPr marL="541337" lvl="2" indent="-285750" algn="just" eaLnBrk="1" hangingPunct="1">
              <a:spcAft>
                <a:spcPts val="750"/>
              </a:spcAft>
              <a:buClr>
                <a:srgbClr val="000000"/>
              </a:buClr>
              <a:buSzPct val="100000"/>
              <a:buFontTx/>
              <a:buChar char="-"/>
              <a:defRPr/>
            </a:pPr>
            <a:r>
              <a:rPr lang="it-IT" altLang="it-IT" sz="160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attività 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integrative </a:t>
            </a:r>
            <a:r>
              <a:rPr lang="it-IT" altLang="it-IT" sz="160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durante 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l’orario </a:t>
            </a:r>
            <a:r>
              <a:rPr lang="it-IT" altLang="it-IT" sz="160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scolastico</a:t>
            </a:r>
          </a:p>
          <a:p>
            <a:pPr marL="541337" lvl="2" indent="-285750" algn="just" eaLnBrk="1" hangingPunct="1">
              <a:spcAft>
                <a:spcPts val="750"/>
              </a:spcAft>
              <a:buClr>
                <a:srgbClr val="000000"/>
              </a:buClr>
              <a:buSzPct val="100000"/>
              <a:buFontTx/>
              <a:buChar char="-"/>
              <a:defRPr/>
            </a:pPr>
            <a:r>
              <a:rPr lang="it-IT" altLang="it-IT" sz="160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attività 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 potenziamento e accompagnamento extra curriculari di tipo educativo, culturale, ricreativo e </a:t>
            </a:r>
            <a:r>
              <a:rPr lang="it-IT" altLang="it-IT" sz="160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sportivo in orario pomeridiano 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 nei periodi </a:t>
            </a:r>
            <a:r>
              <a:rPr lang="it-IT" altLang="it-IT" sz="160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 chiusura delle scuole (estivi e invernali)</a:t>
            </a:r>
            <a:endParaRPr lang="it-IT" altLang="it-IT" sz="16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55587" lvl="2" indent="0" algn="just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 particolare, le proposte progettuali </a:t>
            </a:r>
            <a:r>
              <a:rPr lang="it-IT" altLang="it-IT" sz="1600" dirty="0" err="1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prevederanno</a:t>
            </a:r>
            <a:r>
              <a:rPr lang="it-IT" altLang="it-IT" sz="160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endParaRPr lang="it-IT" altLang="it-IT" sz="16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55587" lvl="2" indent="0" algn="just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•	</a:t>
            </a:r>
            <a:r>
              <a:rPr lang="it-IT" altLang="it-IT" sz="160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promozione 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della partecipazione ad attività extra-scolastiche;</a:t>
            </a:r>
          </a:p>
          <a:p>
            <a:pPr marL="255587" lvl="2" indent="0" algn="just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•	</a:t>
            </a:r>
            <a:r>
              <a:rPr lang="it-IT" altLang="it-IT" sz="160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promozione 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 strategie integrate per promuovere l'attrattività delle scuole dei quartieri a </a:t>
            </a:r>
            <a:r>
              <a:rPr lang="it-IT" altLang="it-IT" sz="1600" dirty="0" err="1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maggiorr</a:t>
            </a:r>
            <a:r>
              <a:rPr lang="it-IT" altLang="it-IT" sz="160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rischio di segregazione;</a:t>
            </a:r>
          </a:p>
          <a:p>
            <a:pPr marL="255587" lvl="2" indent="0" algn="just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•	</a:t>
            </a:r>
            <a:r>
              <a:rPr lang="it-IT" altLang="it-IT" sz="160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promozione 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del ruolo del sistema educativo e scolastico nell’incremento della mobilità sociale;</a:t>
            </a:r>
          </a:p>
          <a:p>
            <a:pPr marL="255587" lvl="2" indent="0" algn="just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•	</a:t>
            </a:r>
            <a:r>
              <a:rPr lang="it-IT" altLang="it-IT" sz="160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promozione 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 una programmazione pedagogico-educativa inclusiva e di qualità;</a:t>
            </a:r>
          </a:p>
          <a:p>
            <a:pPr marL="255587" lvl="2" indent="0" algn="just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•	</a:t>
            </a:r>
            <a:r>
              <a:rPr lang="it-IT" altLang="it-IT" sz="160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realizzazione </a:t>
            </a:r>
            <a:r>
              <a:rPr lang="it-IT" altLang="it-IT" sz="16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 dispositivi di ascolto e partecipazione degli studenti e delle loro famiglie</a:t>
            </a:r>
            <a:r>
              <a:rPr lang="it-IT" altLang="it-IT" sz="160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255587" lvl="2" indent="0" algn="just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endParaRPr lang="it-IT" altLang="it-IT" sz="16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55587" lvl="2" indent="0" algn="just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r>
              <a:rPr lang="it-IT" altLang="it-IT" sz="800" dirty="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97A346F5-C234-40C7-9DE5-44DAFDB3A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287338"/>
            <a:ext cx="7366000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9pPr>
          </a:lstStyle>
          <a:p>
            <a:pPr eaLnBrk="1" hangingPunct="1">
              <a:buSzPct val="100000"/>
            </a:pPr>
            <a:r>
              <a:rPr lang="it-IT" altLang="it-IT" sz="2000" dirty="0" smtClean="0">
                <a:latin typeface="Frutiger" pitchFamily="32" charset="0"/>
              </a:rPr>
              <a:t>LE FINALITA’</a:t>
            </a:r>
            <a:endParaRPr lang="it-IT" altLang="it-IT" sz="2000" dirty="0">
              <a:latin typeface="Frutiger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6205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ttangolo 1">
            <a:extLst>
              <a:ext uri="{FF2B5EF4-FFF2-40B4-BE49-F238E27FC236}">
                <a16:creationId xmlns:a16="http://schemas.microsoft.com/office/drawing/2014/main" id="{6B3A7601-74C4-469C-ADE5-86F651B68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739313" cy="782638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42708" y="1604144"/>
            <a:ext cx="3816078" cy="3271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1pPr>
            <a:lvl2pPr marL="457200" indent="-4556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2pPr>
            <a:lvl3pPr marL="685800" indent="-4302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9pPr>
          </a:lstStyle>
          <a:p>
            <a:pPr marL="255587" lvl="2" indent="0" algn="just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endParaRPr lang="it-IT" altLang="it-IT" dirty="0" smtClean="0">
              <a:solidFill>
                <a:srgbClr val="000000"/>
              </a:solidFill>
              <a:latin typeface="Frutiger" pitchFamily="32" charset="0"/>
              <a:ea typeface="+mn-ea"/>
            </a:endParaRPr>
          </a:p>
          <a:p>
            <a:pPr marL="255587" lvl="2" indent="0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r>
              <a:rPr lang="it-IT" altLang="it-IT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Beneficiari principali:</a:t>
            </a:r>
          </a:p>
          <a:p>
            <a:pPr marL="255587" lvl="2" indent="0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r>
              <a:rPr lang="it-IT" altLang="it-IT" b="1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studenti </a:t>
            </a:r>
            <a:r>
              <a:rPr lang="it-IT" altLang="it-IT" b="1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delle scuole secondarie statali di I grado 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aderenti e collocate nei quartieri sopra menzionati.</a:t>
            </a:r>
          </a:p>
          <a:p>
            <a:pPr marL="255587" lvl="2" indent="0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r>
              <a:rPr lang="it-IT" altLang="it-IT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Alcune tra 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 attività previste, in particolare </a:t>
            </a:r>
            <a:r>
              <a:rPr lang="it-IT" altLang="it-IT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laboratori 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 </a:t>
            </a:r>
            <a:r>
              <a:rPr lang="it-IT" altLang="it-IT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campus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potranno essere </a:t>
            </a:r>
            <a:r>
              <a:rPr lang="it-IT" altLang="it-IT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rivolte 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ai minori del territorio, anche non frequentanti </a:t>
            </a:r>
            <a:r>
              <a:rPr lang="it-IT" altLang="it-IT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 scuole  </a:t>
            </a:r>
            <a:r>
              <a:rPr lang="it-IT" altLang="it-IT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sede di </a:t>
            </a:r>
            <a:r>
              <a:rPr lang="it-IT" altLang="it-IT" dirty="0" err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Hub</a:t>
            </a:r>
            <a:endParaRPr lang="it-IT" altLang="it-IT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55587" lvl="2" indent="0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endParaRPr lang="it-IT" altLang="it-IT" sz="16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55587" lvl="2" indent="0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endParaRPr lang="it-IT" altLang="it-IT" sz="1600" dirty="0" smtClean="0">
              <a:solidFill>
                <a:srgbClr val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55587" lvl="2" indent="0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endParaRPr lang="it-IT" altLang="it-IT" sz="1600" dirty="0" smtClean="0">
              <a:solidFill>
                <a:srgbClr val="000000"/>
              </a:solidFill>
              <a:latin typeface="Frutiger" pitchFamily="32" charset="0"/>
              <a:ea typeface="+mn-ea"/>
            </a:endParaRPr>
          </a:p>
          <a:p>
            <a:pPr marL="255587" lvl="2" indent="0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endParaRPr lang="it-IT" altLang="it-IT" sz="1600" dirty="0" smtClean="0">
              <a:solidFill>
                <a:srgbClr val="000000"/>
              </a:solidFill>
              <a:latin typeface="Frutiger" pitchFamily="32" charset="0"/>
              <a:ea typeface="+mn-ea"/>
            </a:endParaRPr>
          </a:p>
          <a:p>
            <a:pPr marL="598487" lvl="2" indent="-342900" eaLnBrk="1" hangingPunct="1">
              <a:spcAft>
                <a:spcPts val="750"/>
              </a:spcAft>
              <a:buClr>
                <a:srgbClr val="000000"/>
              </a:buClr>
              <a:buSzPct val="100000"/>
              <a:buFont typeface="+mj-lt"/>
              <a:buAutoNum type="arabicPeriod"/>
              <a:defRPr/>
            </a:pPr>
            <a:endParaRPr lang="it-IT" altLang="it-IT" sz="1600" i="1" dirty="0">
              <a:solidFill>
                <a:srgbClr val="000000"/>
              </a:solidFill>
              <a:latin typeface="Frutiger" pitchFamily="32" charset="0"/>
              <a:ea typeface="+mn-ea"/>
            </a:endParaRPr>
          </a:p>
          <a:p>
            <a:pPr marL="541337" lvl="2" indent="-285750" eaLnBrk="1" hangingPunct="1">
              <a:spcAft>
                <a:spcPts val="75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it-IT" altLang="it-IT" sz="1600" i="1" dirty="0">
              <a:solidFill>
                <a:srgbClr val="000000"/>
              </a:solidFill>
              <a:latin typeface="Frutiger" pitchFamily="32" charset="0"/>
              <a:ea typeface="+mn-ea"/>
            </a:endParaRPr>
          </a:p>
          <a:p>
            <a:pPr marL="255587" lvl="2" indent="0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endParaRPr lang="it-IT" altLang="it-IT" sz="1600" dirty="0" smtClean="0">
              <a:solidFill>
                <a:srgbClr val="000000"/>
              </a:solidFill>
              <a:latin typeface="Frutiger" pitchFamily="32" charset="0"/>
              <a:ea typeface="+mn-ea"/>
            </a:endParaRPr>
          </a:p>
          <a:p>
            <a:pPr marL="255587" lvl="2" indent="0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endParaRPr lang="it-IT" altLang="it-IT" sz="1600" dirty="0">
              <a:solidFill>
                <a:srgbClr val="000000"/>
              </a:solidFill>
              <a:latin typeface="Frutiger" pitchFamily="32" charset="0"/>
              <a:ea typeface="+mn-ea"/>
            </a:endParaRPr>
          </a:p>
          <a:p>
            <a:pPr marL="255587" lvl="2" indent="0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endParaRPr lang="it-IT" altLang="it-IT" sz="1600" dirty="0" smtClean="0">
              <a:solidFill>
                <a:srgbClr val="000000"/>
              </a:solidFill>
              <a:latin typeface="Frutiger" pitchFamily="32" charset="0"/>
              <a:ea typeface="+mn-ea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97A346F5-C234-40C7-9DE5-44DAFDB3A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287338"/>
            <a:ext cx="7366000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9pPr>
          </a:lstStyle>
          <a:p>
            <a:pPr eaLnBrk="1" hangingPunct="1">
              <a:buSzPct val="100000"/>
            </a:pPr>
            <a:r>
              <a:rPr lang="it-IT" altLang="it-IT" sz="2000" dirty="0" smtClean="0">
                <a:latin typeface="Frutiger" pitchFamily="32" charset="0"/>
              </a:rPr>
              <a:t>I BENEFICIARI</a:t>
            </a:r>
            <a:endParaRPr lang="it-IT" altLang="it-IT" sz="2000" dirty="0">
              <a:latin typeface="Frutiger" pitchFamily="32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15" y="0"/>
            <a:ext cx="5434398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761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ttangolo 1">
            <a:extLst>
              <a:ext uri="{FF2B5EF4-FFF2-40B4-BE49-F238E27FC236}">
                <a16:creationId xmlns:a16="http://schemas.microsoft.com/office/drawing/2014/main" id="{6B3A7601-74C4-469C-ADE5-86F651B68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739313" cy="782638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23627" y="1367879"/>
            <a:ext cx="5472608" cy="4496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1pPr>
            <a:lvl2pPr marL="457200" indent="-4556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2pPr>
            <a:lvl3pPr marL="685800" indent="-430213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FFFFFF"/>
                </a:solidFill>
                <a:latin typeface="Calibri" pitchFamily="32" charset="0"/>
                <a:cs typeface="Arial Unicode MS" charset="0"/>
              </a:defRPr>
            </a:lvl9pPr>
          </a:lstStyle>
          <a:p>
            <a:pPr marL="255587" lvl="2" indent="0" algn="just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r>
              <a:rPr lang="it-IT" sz="160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Perché questo target?</a:t>
            </a:r>
          </a:p>
          <a:p>
            <a:pPr marL="255587" lvl="2" indent="0" algn="just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r>
              <a:rPr lang="it-IT" sz="160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 scuola secondaria di I grado è quella </a:t>
            </a:r>
            <a:r>
              <a:rPr lang="it-IT" sz="16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 </a:t>
            </a:r>
            <a:r>
              <a:rPr lang="it-IT" sz="160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cui:</a:t>
            </a:r>
          </a:p>
          <a:p>
            <a:pPr marL="541337" lvl="2" indent="-285750" algn="just" eaLnBrk="1" hangingPunct="1">
              <a:spcAft>
                <a:spcPts val="750"/>
              </a:spcAft>
              <a:buClr>
                <a:srgbClr val="000000"/>
              </a:buClr>
              <a:buSzPct val="100000"/>
              <a:buFontTx/>
              <a:buChar char="-"/>
              <a:defRPr/>
            </a:pPr>
            <a:r>
              <a:rPr lang="it-IT" sz="160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aumenta </a:t>
            </a:r>
            <a:r>
              <a:rPr lang="it-IT" sz="16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 rischio di dispersione e abbandono </a:t>
            </a:r>
            <a:r>
              <a:rPr lang="it-IT" sz="160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scolastico, </a:t>
            </a:r>
            <a:r>
              <a:rPr lang="it-IT" sz="16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soprattutto </a:t>
            </a:r>
            <a:r>
              <a:rPr lang="it-IT" sz="160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nel passaggio </a:t>
            </a:r>
            <a:r>
              <a:rPr lang="it-IT" sz="16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alla scuola secondaria di </a:t>
            </a:r>
            <a:r>
              <a:rPr lang="it-IT" sz="160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II grado</a:t>
            </a:r>
          </a:p>
          <a:p>
            <a:pPr marL="541337" lvl="2" indent="-285750" algn="just" eaLnBrk="1" hangingPunct="1">
              <a:spcAft>
                <a:spcPts val="750"/>
              </a:spcAft>
              <a:buClr>
                <a:srgbClr val="000000"/>
              </a:buClr>
              <a:buSzPct val="100000"/>
              <a:buFontTx/>
              <a:buChar char="-"/>
              <a:defRPr/>
            </a:pPr>
            <a:r>
              <a:rPr lang="it-IT" sz="160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l’orario </a:t>
            </a:r>
            <a:r>
              <a:rPr lang="it-IT" sz="16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 frequenza è ridotto, </a:t>
            </a:r>
            <a:r>
              <a:rPr lang="it-IT" sz="160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 il rischio, nel </a:t>
            </a:r>
            <a:r>
              <a:rPr lang="it-IT" sz="16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tempo extra-scolastico, </a:t>
            </a:r>
            <a:r>
              <a:rPr lang="it-IT" sz="160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 </a:t>
            </a:r>
            <a:r>
              <a:rPr lang="it-IT" sz="16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meccanismi di aggregazione devianti </a:t>
            </a:r>
            <a:r>
              <a:rPr lang="it-IT" sz="160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(risse </a:t>
            </a:r>
            <a:r>
              <a:rPr lang="it-IT" sz="16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 </a:t>
            </a:r>
            <a:r>
              <a:rPr lang="it-IT" sz="160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appuntamento, </a:t>
            </a:r>
            <a:r>
              <a:rPr lang="it-IT" sz="1600" dirty="0" err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cyberbullismo</a:t>
            </a:r>
            <a:r>
              <a:rPr lang="it-IT" sz="16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lang="it-IT" sz="160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commissione di reati </a:t>
            </a:r>
            <a:r>
              <a:rPr lang="it-IT" sz="16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ecc</a:t>
            </a:r>
            <a:r>
              <a:rPr lang="it-IT" sz="160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.) </a:t>
            </a:r>
            <a:r>
              <a:rPr lang="it-IT" sz="16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 </a:t>
            </a:r>
            <a:r>
              <a:rPr lang="it-IT" sz="160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 </a:t>
            </a:r>
            <a:r>
              <a:rPr lang="it-IT" sz="16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isolamento sociale </a:t>
            </a:r>
            <a:r>
              <a:rPr lang="it-IT" sz="160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(acuiti </a:t>
            </a:r>
            <a:r>
              <a:rPr lang="it-IT" sz="16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dal periodo di </a:t>
            </a:r>
            <a:r>
              <a:rPr lang="it-IT" sz="160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pandemia)</a:t>
            </a:r>
            <a:endParaRPr lang="it-IT" sz="16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55587" lvl="2" indent="0" algn="just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r>
              <a:rPr lang="it-IT" sz="16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 contesto di origine (familiare e territoriale) </a:t>
            </a:r>
            <a:r>
              <a:rPr lang="it-IT" sz="160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rischia inoltre </a:t>
            </a:r>
            <a:r>
              <a:rPr lang="it-IT" sz="16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 perpetrare scelte formative e professionali non calibrate sulla valorizzazione delle </a:t>
            </a:r>
            <a:r>
              <a:rPr lang="it-IT" sz="160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competenze del ragazzo ma </a:t>
            </a:r>
            <a:r>
              <a:rPr lang="it-IT" sz="16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basate su uno schema predeterminato </a:t>
            </a:r>
            <a:r>
              <a:rPr lang="it-IT" sz="1600" dirty="0" smtClean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che impedisce la mobilità </a:t>
            </a:r>
            <a:r>
              <a:rPr lang="it-IT" sz="16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sociale. </a:t>
            </a:r>
          </a:p>
          <a:p>
            <a:pPr marL="255587" lvl="2" indent="0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r>
              <a:rPr lang="it-IT" sz="16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</a:p>
          <a:p>
            <a:pPr marL="255587" lvl="2" indent="0" eaLnBrk="1" hangingPunct="1">
              <a:spcAft>
                <a:spcPts val="750"/>
              </a:spcAft>
              <a:buClr>
                <a:srgbClr val="000000"/>
              </a:buClr>
              <a:buSzPct val="100000"/>
              <a:defRPr/>
            </a:pPr>
            <a:endParaRPr lang="it-IT" altLang="it-IT" sz="1600" dirty="0" smtClean="0">
              <a:solidFill>
                <a:schemeClr val="tx1"/>
              </a:solidFill>
              <a:latin typeface="Frutiger" pitchFamily="32" charset="0"/>
              <a:ea typeface="+mn-ea"/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97A346F5-C234-40C7-9DE5-44DAFDB3A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287338"/>
            <a:ext cx="7366000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itchFamily="34" charset="-128"/>
              </a:defRPr>
            </a:lvl9pPr>
          </a:lstStyle>
          <a:p>
            <a:pPr eaLnBrk="1" hangingPunct="1">
              <a:buSzPct val="100000"/>
            </a:pPr>
            <a:r>
              <a:rPr lang="it-IT" altLang="it-IT" sz="2000" dirty="0" smtClean="0">
                <a:latin typeface="Frutiger" pitchFamily="32" charset="0"/>
              </a:rPr>
              <a:t>I BENEFICIARI</a:t>
            </a:r>
            <a:endParaRPr lang="it-IT" altLang="it-IT" sz="2000" dirty="0">
              <a:latin typeface="Frutiger" pitchFamily="32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275" y="1655911"/>
            <a:ext cx="3194322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936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it-I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  <a:cs typeface="Arial Unicode MS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3777</TotalTime>
  <Words>1864</Words>
  <Application>Microsoft Office PowerPoint</Application>
  <PresentationFormat>Personalizzato</PresentationFormat>
  <Paragraphs>236</Paragraphs>
  <Slides>16</Slides>
  <Notes>14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5" baseType="lpstr">
      <vt:lpstr>Arial Unicode MS</vt:lpstr>
      <vt:lpstr>SimSun</vt:lpstr>
      <vt:lpstr>Arial</vt:lpstr>
      <vt:lpstr>Calibri</vt:lpstr>
      <vt:lpstr>Frutiger</vt:lpstr>
      <vt:lpstr>Lato Medium</vt:lpstr>
      <vt:lpstr>Mangal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Fabio Famoso</dc:creator>
  <cp:lastModifiedBy>Sara Canella</cp:lastModifiedBy>
  <cp:revision>250</cp:revision>
  <cp:lastPrinted>2021-12-20T10:48:37Z</cp:lastPrinted>
  <dcterms:created xsi:type="dcterms:W3CDTF">2015-12-16T11:13:48Z</dcterms:created>
  <dcterms:modified xsi:type="dcterms:W3CDTF">2021-12-22T08:52:33Z</dcterms:modified>
</cp:coreProperties>
</file>