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97BDF9-EFA4-83D6-7FD4-86E449341C4B}" v="637" dt="2024-11-14T12:39:20.279"/>
    <p1510:client id="{79D46C66-0F4E-4425-FAA6-F1462A689D20}" v="761" dt="2024-11-13T15:09:55.008"/>
    <p1510:client id="{A030193D-9886-B160-8DAA-FE4EAE5E2F91}" v="42" dt="2024-11-14T12:47:34.341"/>
    <p1510:client id="{CD976271-B2D9-03FB-F919-F96989BFB44A}" v="470" dt="2024-11-14T10:00:35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91" d="100"/>
          <a:sy n="91" d="100"/>
        </p:scale>
        <p:origin x="112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A888A-CB02-4E22-8231-963BD7A1F78F}" type="datetimeFigureOut">
              <a:rPr lang="it-IT" smtClean="0"/>
              <a:t>20/11/2024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44FD4-0095-450C-BEB3-7DACBB531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2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4761672" y="645215"/>
            <a:ext cx="366256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DIREZIONE CASA</a:t>
            </a:r>
            <a:endParaRPr lang="en-US" sz="3600" b="1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635C70-0A5F-B38C-7643-93678A777562}"/>
              </a:ext>
            </a:extLst>
          </p:cNvPr>
          <p:cNvSpPr txBox="1"/>
          <p:nvPr/>
        </p:nvSpPr>
        <p:spPr>
          <a:xfrm>
            <a:off x="1514890" y="3602106"/>
            <a:ext cx="1067793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/>
              <a:t>BILANCIO DI PREVISIONE 2025</a:t>
            </a:r>
            <a:endParaRPr lang="en-US" sz="4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GESTIONE ALLOGGI</a:t>
            </a:r>
            <a:endParaRPr lang="en-US" b="1">
              <a:cs typeface="Calibri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563182"/>
              </p:ext>
            </p:extLst>
          </p:nvPr>
        </p:nvGraphicFramePr>
        <p:xfrm>
          <a:off x="2527049" y="1354098"/>
          <a:ext cx="8652372" cy="46990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159565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1773075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758503"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Spese Legali e Oneri da Contenzioso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€ 175.000,00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it-IT" sz="1600" b="1" noProof="0" dirty="0"/>
                        <a:t>125.000,00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Imposta di registro, imposta di bollo e commissioni di riscossione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1.150.000,00</a:t>
                      </a:r>
                    </a:p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€ 1.050.000,00</a:t>
                      </a:r>
                      <a:endParaRPr lang="it-IT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371577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Manutenzione Ordinaria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6.300.000,00</a:t>
                      </a:r>
                    </a:p>
                    <a:p>
                      <a:pPr lvl="0" algn="ctr">
                        <a:buNone/>
                      </a:pP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€ 6.300.000,00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494548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Corrispettivo al Gestore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17.400.000,00</a:t>
                      </a:r>
                    </a:p>
                    <a:p>
                      <a:pPr lvl="0" algn="ctr">
                        <a:buNone/>
                      </a:pP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it-IT" sz="1600" b="1" noProof="0" dirty="0"/>
                        <a:t>18.100.000,00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434330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Rimborsi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€ 1.400.000,00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€ 400.000,00</a:t>
                      </a:r>
                      <a:endParaRPr lang="it-IT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Totale</a:t>
                      </a:r>
                      <a:endParaRPr lang="it-IT" sz="16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26.425.000,00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25.975.000,00</a:t>
                      </a:r>
                    </a:p>
                  </a:txBody>
                  <a:tcPr marL="9525" marR="9525" marT="9525" marB="0" anchor="ctr">
                    <a:lnT w="9525">
                      <a:solidFill>
                        <a:schemeClr val="tx1"/>
                      </a:solidFill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651610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6509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GESTIONE ALLOGGI</a:t>
            </a:r>
            <a:endParaRPr lang="en-US" b="1">
              <a:cs typeface="Calibri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96604"/>
              </p:ext>
            </p:extLst>
          </p:nvPr>
        </p:nvGraphicFramePr>
        <p:xfrm>
          <a:off x="2640083" y="1569547"/>
          <a:ext cx="8870479" cy="4985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060173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2090574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724824"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SPESE CORRENTI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1000572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Spese a carico della Proprietà (compensi amministratore, sfratti, autogestione, portierato, verifica idoneità statica, accatastamento, </a:t>
                      </a:r>
                      <a:r>
                        <a:rPr lang="it-IT" sz="1600" b="1" noProof="0" dirty="0" err="1"/>
                        <a:t>etc</a:t>
                      </a:r>
                      <a:r>
                        <a:rPr lang="it-IT" sz="1600" b="1" noProof="0" dirty="0"/>
                        <a:t>)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12.050.000,00</a:t>
                      </a:r>
                    </a:p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€ 12.350.000,00</a:t>
                      </a:r>
                      <a:endParaRPr lang="it-IT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Prestazioni Prof.li Specialistiche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400.000,00</a:t>
                      </a:r>
                    </a:p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€ 400.000,00</a:t>
                      </a:r>
                      <a:endParaRPr lang="it-IT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Contributi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it-IT" sz="1600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285.000,00</a:t>
                      </a:r>
                    </a:p>
                    <a:p>
                      <a:pPr lvl="0" algn="ctr">
                        <a:buNone/>
                      </a:pP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€ 260.000,00</a:t>
                      </a:r>
                      <a:endParaRPr lang="it-IT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noProof="0" dirty="0">
                          <a:latin typeface="Calibri"/>
                        </a:rPr>
                        <a:t>Condomini</a:t>
                      </a:r>
                      <a:endParaRPr lang="it-IT" sz="1600" b="0" i="0" u="none" strike="noStrike" noProof="0" dirty="0">
                        <a:latin typeface="Calibri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noProof="0" dirty="0" smtClean="0"/>
                        <a:t>€ </a:t>
                      </a:r>
                      <a:r>
                        <a:rPr lang="it-IT" sz="1600" b="1" noProof="0" dirty="0"/>
                        <a:t>3.500.000,00</a:t>
                      </a:r>
                    </a:p>
                    <a:p>
                      <a:pPr lvl="0" algn="ctr">
                        <a:buNone/>
                      </a:pP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€ 3.500.000,00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434330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Totale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€ 16.235.000,00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€ 16.510.000,00</a:t>
                      </a:r>
                    </a:p>
                  </a:txBody>
                  <a:tcPr marL="9525" marR="9525" marT="9525" marB="0"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40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94890"/>
            <a:ext cx="1063652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b="1" dirty="0"/>
              <a:t>DIREZIONE – ATTIVITA' TRASVERSALI</a:t>
            </a:r>
            <a:endParaRPr lang="en-US" sz="3600" b="1" dirty="0"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3600" b="1" dirty="0">
                <a:cs typeface="Calibri"/>
              </a:rPr>
              <a:t>ASSEGNAZIONE ALLOGGI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523839"/>
              </p:ext>
            </p:extLst>
          </p:nvPr>
        </p:nvGraphicFramePr>
        <p:xfrm>
          <a:off x="2434496" y="2077209"/>
          <a:ext cx="8880138" cy="3899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060173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724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noProof="0" dirty="0"/>
                        <a:t>SPESE CORRENTI</a:t>
                      </a:r>
                    </a:p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</a:t>
                      </a:r>
                      <a:r>
                        <a:rPr lang="it-IT" sz="1600" baseline="0" noProof="0" dirty="0"/>
                        <a:t> </a:t>
                      </a:r>
                      <a:r>
                        <a:rPr lang="it-IT" sz="1600" noProof="0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1000572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Direzione - Attività trasversali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€114.000,00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€ 149.500,00</a:t>
                      </a:r>
                      <a:endParaRPr lang="it-IT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Assegnazione Alloggi – Manutenzione archivio elettronico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€5.500,00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€ 5.500,00</a:t>
                      </a:r>
                      <a:endParaRPr lang="it-IT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latin typeface="Calibri"/>
                        </a:rPr>
                        <a:t>Assegnazione Alloggi – Commissione Assegnazione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it-IT" sz="1600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€ 0,00</a:t>
                      </a:r>
                      <a:endParaRPr lang="it-IT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Totale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800" b="1" noProof="0" dirty="0"/>
                        <a:t>€119.500,00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€ 155.000,00</a:t>
                      </a:r>
                      <a:endParaRPr lang="it-IT" sz="180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390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825134"/>
              </p:ext>
            </p:extLst>
          </p:nvPr>
        </p:nvGraphicFramePr>
        <p:xfrm>
          <a:off x="2506636" y="2069267"/>
          <a:ext cx="8735858" cy="34907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184458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1831668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6591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noProof="0" dirty="0"/>
                        <a:t>SPESE CORRENT</a:t>
                      </a:r>
                      <a:r>
                        <a:rPr lang="it-IT" sz="2000" noProof="0" dirty="0"/>
                        <a:t>I</a:t>
                      </a:r>
                    </a:p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708582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Accompagnamento Sociale</a:t>
                      </a:r>
                      <a:endParaRPr lang="en-US" dirty="0"/>
                    </a:p>
                  </a:txBody>
                  <a:tcPr anchor="ctr">
                    <a:lnB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€325.000,00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€ 265.000,00</a:t>
                      </a:r>
                      <a:endParaRPr lang="it-IT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514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Emergenza Abitativa</a:t>
                      </a:r>
                      <a:endParaRPr lang="en-US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</a:t>
                      </a:r>
                      <a:r>
                        <a:rPr lang="it-IT" sz="16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1.320.500,00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€ 630.500,00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799871"/>
                  </a:ext>
                </a:extLst>
              </a:tr>
              <a:tr h="514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Agenzia Sociale per la Locazione</a:t>
                      </a:r>
                      <a:endParaRPr lang="en-US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€ 750.000,00</a:t>
                      </a:r>
                      <a:endParaRPr lang="it-IT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514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latin typeface="Calibri"/>
                        </a:rPr>
                        <a:t>Altre spese per servizi (prestazioni specialistiche e incarichi professionali)</a:t>
                      </a:r>
                      <a:endParaRPr lang="en-US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it-IT" sz="1600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€300.000,00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€ 550.000,00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514655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Totale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€ 1.945.500,00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€ </a:t>
                      </a:r>
                      <a:r>
                        <a:rPr lang="it-IT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2.195.500,00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69875BD-D56F-C6BA-B0B7-F595400D5185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POLITICHE PER L’ABITARE</a:t>
            </a:r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6216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4" y="970954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251827" y="202113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68209" y="264215"/>
            <a:ext cx="1063652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GESTIONE ALLOGGI</a:t>
            </a:r>
            <a:endParaRPr lang="en-US" sz="2000" b="1">
              <a:cs typeface="Calibri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23709"/>
              </p:ext>
            </p:extLst>
          </p:nvPr>
        </p:nvGraphicFramePr>
        <p:xfrm>
          <a:off x="1509278" y="264215"/>
          <a:ext cx="10682722" cy="6668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2005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597572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1450428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  <a:gridCol w="1650124">
                  <a:extLst>
                    <a:ext uri="{9D8B030D-6E8A-4147-A177-3AD203B41FA5}">
                      <a16:colId xmlns:a16="http://schemas.microsoft.com/office/drawing/2014/main" val="3369681236"/>
                    </a:ext>
                  </a:extLst>
                </a:gridCol>
                <a:gridCol w="1553701">
                  <a:extLst>
                    <a:ext uri="{9D8B030D-6E8A-4147-A177-3AD203B41FA5}">
                      <a16:colId xmlns:a16="http://schemas.microsoft.com/office/drawing/2014/main" val="1191057218"/>
                    </a:ext>
                  </a:extLst>
                </a:gridCol>
                <a:gridCol w="1588892">
                  <a:extLst>
                    <a:ext uri="{9D8B030D-6E8A-4147-A177-3AD203B41FA5}">
                      <a16:colId xmlns:a16="http://schemas.microsoft.com/office/drawing/2014/main" val="447741256"/>
                    </a:ext>
                  </a:extLst>
                </a:gridCol>
              </a:tblGrid>
              <a:tr h="671593"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PREV.</a:t>
                      </a:r>
                      <a:r>
                        <a:rPr lang="it-IT" sz="1600" b="1" baseline="0" noProof="0" dirty="0"/>
                        <a:t> </a:t>
                      </a:r>
                      <a:r>
                        <a:rPr lang="it-IT" sz="1600" b="1" noProof="0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PREV.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 CRONO OBBLIGAZIONI ANNI PRECEDENTI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</a:t>
                      </a:r>
                    </a:p>
                    <a:p>
                      <a:pPr algn="ctr"/>
                      <a:r>
                        <a:rPr lang="it-IT" sz="1300" b="1" noProof="0" dirty="0"/>
                        <a:t>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noProof="0" dirty="0"/>
                        <a:t>di cui NUOVI</a:t>
                      </a:r>
                      <a:r>
                        <a:rPr lang="it-IT" sz="1300" b="1" baseline="0" noProof="0" dirty="0"/>
                        <a:t> STANZIAMENTI</a:t>
                      </a:r>
                      <a:endParaRPr lang="it-IT" sz="1300" b="1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68880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300" b="1" noProof="0" dirty="0"/>
                        <a:t>BENI IMMOBILI – MANUTENZIONE STRAORDINARIA 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500.000,00</a:t>
                      </a:r>
                      <a:endParaRPr lang="it-IT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€ 500.000,00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                               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€ 500.000,00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488830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BENI IMMOBILI – MANUTENZIONE STRAORDINARIA PROGRAMMATA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€ 200.000,00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</a:t>
                      </a:r>
                      <a:endParaRPr lang="it-IT" sz="14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48883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300" b="1" i="0" u="none" strike="noStrike" noProof="0" dirty="0">
                          <a:latin typeface="Calibri"/>
                        </a:rPr>
                        <a:t>BENI IMMOBILI - NUOVE COSTRUZIONI</a:t>
                      </a:r>
                      <a:endParaRPr lang="it-IT" b="1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€70.000,00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492827"/>
                  </a:ext>
                </a:extLst>
              </a:tr>
              <a:tr h="622148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MANUTENZIONE STRAORDINARIA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218.299.671,75</a:t>
                      </a:r>
                      <a:endParaRPr lang="it-IT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€ 276.365.149,04</a:t>
                      </a:r>
                      <a:endParaRPr lang="it-IT" sz="1400" b="0" i="0" u="none" strike="noStrike" noProof="0" dirty="0">
                        <a:latin typeface="Calibri"/>
                      </a:endParaRP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€ 15.149,04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</a:t>
                      </a:r>
                      <a:r>
                        <a:rPr lang="it-IT" sz="1400" b="1" baseline="0" noProof="0" dirty="0"/>
                        <a:t> 177.050.000,00</a:t>
                      </a:r>
                      <a:endParaRPr lang="it-IT" sz="1400" b="1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€ 99.300.000,00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299964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ALTRI BENI MATERIALI 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it-IT" sz="1400" b="1" noProof="0" dirty="0"/>
                        <a:t>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it-IT" sz="1400" b="1" noProof="0" dirty="0"/>
                        <a:t>200.000,00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€ 200.000,00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72213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INCARICHI PROFESSIONALI PER LA REALIZZAZIONE DI INVESTIMENTI - MM SPA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€ 350.000,00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€ 350.000,00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€ 350.000,00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434330"/>
                  </a:ext>
                </a:extLst>
              </a:tr>
              <a:tr h="72213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</a:rPr>
                        <a:t>INCARICHI PROFESSIONALI PER LA REALIZZAZIONE DI INVESTIMENTI</a:t>
                      </a:r>
                      <a:endParaRPr lang="it-IT" b="1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€ 500.000,00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€ 500.000,00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€ 0,00</a:t>
                      </a:r>
                      <a:endParaRPr lang="it-IT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€ 0,00</a:t>
                      </a:r>
                      <a:endParaRPr lang="it-IT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€ 500.000,00</a:t>
                      </a:r>
                      <a:endParaRPr lang="it-IT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667105"/>
                  </a:ext>
                </a:extLst>
              </a:tr>
              <a:tr h="5110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CONTRIBUTI AGLI INVESTIMENTI A FAMIGLIE</a:t>
                      </a:r>
                      <a:endParaRPr lang="it-IT" b="1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</a:rPr>
                        <a:t>€ 200.000,00</a:t>
                      </a:r>
                      <a:endParaRPr lang="it-IT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</a:rPr>
                        <a:t>€ 200.000,00</a:t>
                      </a:r>
                      <a:endParaRPr lang="it-IT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€ 0,00</a:t>
                      </a:r>
                      <a:endParaRPr lang="it-IT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€ 0,00</a:t>
                      </a:r>
                      <a:endParaRPr lang="it-IT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€ 200.000,00</a:t>
                      </a:r>
                      <a:endParaRPr lang="it-IT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334084"/>
                  </a:ext>
                </a:extLst>
              </a:tr>
              <a:tr h="50993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300" b="1" noProof="0" dirty="0"/>
                        <a:t>EDILIZIA RESIDENZIALE PUBBLICA – SPESE DI MANUTENZIONE STRAORDINARIA -CONDOMINI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€ 7.500.000,00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€ 7.500.000,00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€ 7.500.000,00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  <a:tr h="544379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it-IT" sz="1600" b="0" i="0" u="none" strike="noStrike" kern="1200" noProof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€ 227.619.671,75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€ 285.615.149,04</a:t>
                      </a:r>
                      <a:endParaRPr lang="it-IT" sz="1400" b="1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15.149,04</a:t>
                      </a:r>
                      <a:endParaRPr lang="it-IT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it-IT" sz="1400" b="1" noProof="0" dirty="0" smtClean="0">
                          <a:solidFill>
                            <a:schemeClr val="tx1"/>
                          </a:solidFill>
                        </a:rPr>
                        <a:t>€ </a:t>
                      </a:r>
                      <a:r>
                        <a:rPr lang="it-IT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177.050.000,00</a:t>
                      </a:r>
                      <a:endParaRPr lang="it-IT" sz="14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>
                          <a:solidFill>
                            <a:schemeClr val="tx1"/>
                          </a:solidFill>
                        </a:rPr>
                        <a:t>€ 108.550.000,00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8525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92610F-D595-CA68-242E-A4D7496EF77C}"/>
              </a:ext>
            </a:extLst>
          </p:cNvPr>
          <p:cNvSpPr txBox="1"/>
          <p:nvPr/>
        </p:nvSpPr>
        <p:spPr>
          <a:xfrm>
            <a:off x="1535364" y="638976"/>
            <a:ext cx="244212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SPESE IN CONTO CAPITALE</a:t>
            </a:r>
            <a:endParaRPr lang="en-US" sz="1600" dirty="0">
              <a:cs typeface="Calibri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5129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38213"/>
              </p:ext>
            </p:extLst>
          </p:nvPr>
        </p:nvGraphicFramePr>
        <p:xfrm>
          <a:off x="1589049" y="1861178"/>
          <a:ext cx="10488494" cy="394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47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1132369431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3050828227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890423806"/>
                    </a:ext>
                  </a:extLst>
                </a:gridCol>
              </a:tblGrid>
              <a:tr h="670208"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PREV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PREV.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 CRONO OBBLIGAZIONI ANNI PRECEDENTI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</a:t>
                      </a:r>
                    </a:p>
                    <a:p>
                      <a:pPr algn="ctr"/>
                      <a:r>
                        <a:rPr lang="it-IT" sz="1300" b="1" noProof="0" dirty="0"/>
                        <a:t>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noProof="0" dirty="0"/>
                        <a:t>di cui NUOVI</a:t>
                      </a:r>
                      <a:r>
                        <a:rPr lang="it-IT" sz="1300" b="1" baseline="0" noProof="0" dirty="0"/>
                        <a:t> STANZIAMENTI</a:t>
                      </a:r>
                      <a:endParaRPr lang="it-IT" sz="1300" b="1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101775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 b="1" dirty="0"/>
                        <a:t>BENI IMMOBILI – MANUTENZIONE STRAORDINARIA 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€ 66.331.252,34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€ 31.627.757,76</a:t>
                      </a:r>
                      <a:endParaRPr lang="it-IT" sz="1400" b="0" i="0" u="none" strike="noStrike" noProof="0" dirty="0">
                        <a:latin typeface="Calibri"/>
                      </a:endParaRP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€ 21.134.660,24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€ 7.496.547,52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€ 2.996.550,00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91327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300" b="1" i="0" u="none" strike="noStrike" noProof="0" dirty="0">
                          <a:latin typeface="Calibri"/>
                        </a:rPr>
                        <a:t>CONTRIBUTI AGLI INVESTIMENTI A ALTRE IMPRESE</a:t>
                      </a:r>
                      <a:endParaRPr lang="it-IT" b="1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</a:t>
                      </a:r>
                      <a:r>
                        <a:rPr lang="it-IT" sz="1400" b="1" noProof="0" dirty="0"/>
                        <a:t>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</a:t>
                      </a:r>
                      <a:r>
                        <a:rPr lang="it-IT" sz="1400" b="1" noProof="0" dirty="0"/>
                        <a:t>6.000.000,00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€6.000.000,00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188200"/>
                  </a:ext>
                </a:extLst>
              </a:tr>
              <a:tr h="600195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MOBILI E ARREDI SAT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€ 75.000,00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€ 75.000,00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€ 75.000,00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564888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it-IT" sz="1300" b="1" noProof="0" dirty="0"/>
                        <a:t>Totale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€ 66.406.252,34</a:t>
                      </a:r>
                      <a:endParaRPr lang="it-IT" sz="1400" b="1" i="0" u="none" strike="noStrike" noProof="0" dirty="0">
                        <a:latin typeface="Calibri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€ 37.702.757,76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 smtClean="0"/>
                    </a:p>
                    <a:p>
                      <a:pPr lvl="0" algn="ctr">
                        <a:buNone/>
                      </a:pPr>
                      <a:r>
                        <a:rPr lang="it-IT" sz="1400" b="1" noProof="0" dirty="0" smtClean="0"/>
                        <a:t>€ </a:t>
                      </a:r>
                      <a:r>
                        <a:rPr lang="it-IT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21.134.660,24</a:t>
                      </a:r>
                      <a:endParaRPr lang="it-IT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/>
                        <a:t>€ </a:t>
                      </a:r>
                      <a:r>
                        <a:rPr lang="it-IT" sz="1400" b="1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7.496.547,52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€ 9.071.550,00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85257"/>
                  </a:ext>
                </a:extLst>
              </a:tr>
            </a:tbl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6092610F-D595-CA68-242E-A4D7496EF77C}"/>
              </a:ext>
            </a:extLst>
          </p:cNvPr>
          <p:cNvSpPr txBox="1"/>
          <p:nvPr/>
        </p:nvSpPr>
        <p:spPr>
          <a:xfrm>
            <a:off x="1514060" y="1492239"/>
            <a:ext cx="244212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SPESE IN CONTO CAPITALE</a:t>
            </a:r>
            <a:endParaRPr lang="en-US" sz="1600" dirty="0">
              <a:cs typeface="Calibri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B69875BD-D56F-C6BA-B0B7-F595400D5185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POLITICHE PER L’ABITARE</a:t>
            </a:r>
            <a:endParaRPr lang="en-US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23652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13599</TotalTime>
  <Words>503</Words>
  <Application>Microsoft Office PowerPoint</Application>
  <PresentationFormat>Widescreen</PresentationFormat>
  <Paragraphs>209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Giovanna Ippolito</dc:creator>
  <cp:lastModifiedBy>Anna Tagliaferri</cp:lastModifiedBy>
  <cp:revision>788</cp:revision>
  <cp:lastPrinted>2024-11-14T13:31:11Z</cp:lastPrinted>
  <dcterms:created xsi:type="dcterms:W3CDTF">2022-05-23T15:39:24Z</dcterms:created>
  <dcterms:modified xsi:type="dcterms:W3CDTF">2024-11-20T11:56:15Z</dcterms:modified>
</cp:coreProperties>
</file>